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Roboto Bold" charset="0"/>
      <p:regular r:id="rId18"/>
    </p:embeddedFont>
    <p:embeddedFont>
      <p:font typeface="HK Modular" charset="-94"/>
      <p:regular r:id="rId19"/>
      <p:bold r:id="rId20"/>
    </p:embeddedFont>
    <p:embeddedFont>
      <p:font typeface="Roboto Condensed Bold" charset="0"/>
      <p:regular r:id="rId21"/>
    </p:embeddedFont>
    <p:embeddedFont>
      <p:font typeface="Calibri" pitchFamily="34" charset="0"/>
      <p:regular r:id="rId22"/>
      <p:bold r:id="rId23"/>
      <p:italic r:id="rId24"/>
      <p:boldItalic r:id="rId25"/>
    </p:embeddedFont>
    <p:embeddedFont>
      <p:font typeface="Aileron Bold" charset="-94"/>
      <p:regular r:id="rId26"/>
    </p:embeddedFont>
    <p:embeddedFont>
      <p:font typeface="Roboto Condensed" charset="0"/>
      <p:regular r:id="rId27"/>
    </p:embeddedFont>
    <p:embeddedFont>
      <p:font typeface="Arial Bold" charset="-94"/>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22" autoAdjust="0"/>
  </p:normalViewPr>
  <p:slideViewPr>
    <p:cSldViewPr>
      <p:cViewPr>
        <p:scale>
          <a:sx n="60" d="100"/>
          <a:sy n="60" d="100"/>
        </p:scale>
        <p:origin x="-365" y="1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8" Type="http://schemas.openxmlformats.org/officeDocument/2006/relationships/hyperlink" Target="https://drive.google.com/drive/u/0/folders/1_4zXXN1rp5pG3qkAP-ZWap5DIbfi3YU1" TargetMode="External"/><Relationship Id="rId3" Type="http://schemas.openxmlformats.org/officeDocument/2006/relationships/image" Target="../media/image2.jpeg"/><Relationship Id="rId7" Type="http://schemas.openxmlformats.org/officeDocument/2006/relationships/hyperlink" Target="https://github.com/aigalactica/Teknofest-Dogal-dil-isleme/tree/main"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1738408" y="4270846"/>
            <a:ext cx="15520892" cy="859210"/>
          </a:xfrm>
          <a:prstGeom prst="rect">
            <a:avLst/>
          </a:prstGeom>
        </p:spPr>
        <p:txBody>
          <a:bodyPr lIns="0" tIns="0" rIns="0" bIns="0" rtlCol="0" anchor="t">
            <a:spAutoFit/>
          </a:bodyPr>
          <a:lstStyle/>
          <a:p>
            <a:pPr algn="ctr">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5" name="TextBox 5"/>
          <p:cNvSpPr txBox="1"/>
          <p:nvPr/>
        </p:nvSpPr>
        <p:spPr>
          <a:xfrm>
            <a:off x="6459178" y="5010150"/>
            <a:ext cx="5369644" cy="5975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6" name="TextBox 6"/>
          <p:cNvSpPr txBox="1"/>
          <p:nvPr/>
        </p:nvSpPr>
        <p:spPr>
          <a:xfrm>
            <a:off x="6952552" y="7226490"/>
            <a:ext cx="4382895" cy="5308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AI GALACTICA</a:t>
            </a:r>
          </a:p>
        </p:txBody>
      </p:sp>
      <p:sp>
        <p:nvSpPr>
          <p:cNvPr id="7" name="TextBox 7"/>
          <p:cNvSpPr txBox="1"/>
          <p:nvPr/>
        </p:nvSpPr>
        <p:spPr>
          <a:xfrm>
            <a:off x="6596476" y="962025"/>
            <a:ext cx="5804756" cy="5308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Serbest Kategori</a:t>
            </a: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464736" y="1432535"/>
          <a:ext cx="13718127" cy="6572248"/>
        </p:xfrm>
        <a:graphic>
          <a:graphicData uri="http://schemas.openxmlformats.org/drawingml/2006/table">
            <a:tbl>
              <a:tblPr/>
              <a:tblGrid>
                <a:gridCol w="3352125"/>
                <a:gridCol w="3455334"/>
                <a:gridCol w="3455334"/>
                <a:gridCol w="3455334"/>
              </a:tblGrid>
              <a:tr h="933951">
                <a:tc>
                  <a:txBody>
                    <a:bodyPr/>
                    <a:lstStyle/>
                    <a:p>
                      <a:pPr algn="ctr">
                        <a:lnSpc>
                          <a:spcPts val="2939"/>
                        </a:lnSpc>
                        <a:defRPr/>
                      </a:pPr>
                      <a:r>
                        <a:rPr lang="en-US" sz="2099">
                          <a:solidFill>
                            <a:srgbClr val="000000"/>
                          </a:solidFill>
                          <a:latin typeface="Arial Bold"/>
                          <a:ea typeface="Arial Bold"/>
                          <a:cs typeface="Arial Bold"/>
                          <a:sym typeface="Arial Bold"/>
                        </a:rPr>
                        <a:t>BertTürk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968542">
                <a:tc>
                  <a:txBody>
                    <a:bodyPr/>
                    <a:lstStyle/>
                    <a:p>
                      <a:pPr algn="ctr">
                        <a:lnSpc>
                          <a:spcPts val="3219"/>
                        </a:lnSpc>
                        <a:defRPr/>
                      </a:pPr>
                      <a:r>
                        <a:rPr lang="en-US" sz="22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0.97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33951">
                <a:tc>
                  <a:txBody>
                    <a:bodyPr/>
                    <a:lstStyle/>
                    <a:p>
                      <a:pPr algn="ctr">
                        <a:lnSpc>
                          <a:spcPts val="2939"/>
                        </a:lnSpc>
                        <a:defRPr/>
                      </a:pPr>
                      <a:r>
                        <a:rPr lang="en-US" sz="20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33951">
                <a:tc>
                  <a:txBody>
                    <a:bodyPr/>
                    <a:lstStyle/>
                    <a:p>
                      <a:pPr algn="ctr">
                        <a:lnSpc>
                          <a:spcPts val="2939"/>
                        </a:lnSpc>
                        <a:defRPr/>
                      </a:pPr>
                      <a:r>
                        <a:rPr lang="en-US" sz="20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33951">
                <a:tc>
                  <a:txBody>
                    <a:bodyPr/>
                    <a:lstStyle/>
                    <a:p>
                      <a:pPr algn="ctr">
                        <a:lnSpc>
                          <a:spcPts val="2939"/>
                        </a:lnSpc>
                        <a:defRPr/>
                      </a:pPr>
                      <a:r>
                        <a:rPr lang="en-US" sz="20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0.77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33951">
                <a:tc>
                  <a:txBody>
                    <a:bodyPr/>
                    <a:lstStyle/>
                    <a:p>
                      <a:pPr algn="ctr">
                        <a:lnSpc>
                          <a:spcPts val="2939"/>
                        </a:lnSpc>
                        <a:defRPr/>
                      </a:pPr>
                      <a:r>
                        <a:rPr lang="en-US" sz="20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33951">
                <a:tc>
                  <a:txBody>
                    <a:bodyPr/>
                    <a:lstStyle/>
                    <a:p>
                      <a:pPr algn="ctr">
                        <a:lnSpc>
                          <a:spcPts val="2939"/>
                        </a:lnSpc>
                        <a:defRPr/>
                      </a:pPr>
                      <a:r>
                        <a:rPr lang="en-US" sz="20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bl>
          </a:graphicData>
        </a:graphic>
      </p:graphicFrame>
      <p:sp>
        <p:nvSpPr>
          <p:cNvPr id="5" name="TextBox 5"/>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464736" y="8244974"/>
            <a:ext cx="6386959"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0.86</a:t>
            </a: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765178" y="1348700"/>
          <a:ext cx="13240773" cy="6677027"/>
        </p:xfrm>
        <a:graphic>
          <a:graphicData uri="http://schemas.openxmlformats.org/drawingml/2006/table">
            <a:tbl>
              <a:tblPr/>
              <a:tblGrid>
                <a:gridCol w="3235479"/>
                <a:gridCol w="3335098"/>
                <a:gridCol w="3335098"/>
                <a:gridCol w="3335098"/>
              </a:tblGrid>
              <a:tr h="953861">
                <a:tc>
                  <a:txBody>
                    <a:bodyPr/>
                    <a:lstStyle/>
                    <a:p>
                      <a:pPr algn="ctr">
                        <a:lnSpc>
                          <a:spcPts val="3079"/>
                        </a:lnSpc>
                        <a:defRPr/>
                      </a:pPr>
                      <a:r>
                        <a:rPr lang="en-US" sz="2199">
                          <a:solidFill>
                            <a:srgbClr val="000000"/>
                          </a:solidFill>
                          <a:latin typeface="Arial Bold"/>
                          <a:ea typeface="Arial Bold"/>
                          <a:cs typeface="Arial Bold"/>
                          <a:sym typeface="Arial Bold"/>
                        </a:rPr>
                        <a:t>Roberta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953861">
                <a:tc>
                  <a:txBody>
                    <a:bodyPr/>
                    <a:lstStyle/>
                    <a:p>
                      <a:pPr algn="ctr">
                        <a:lnSpc>
                          <a:spcPts val="3079"/>
                        </a:lnSpc>
                        <a:defRPr/>
                      </a:pPr>
                      <a:r>
                        <a:rPr lang="en-US" sz="21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bl>
          </a:graphicData>
        </a:graphic>
      </p:graphicFrame>
      <p:sp>
        <p:nvSpPr>
          <p:cNvPr id="5" name="TextBox 5"/>
          <p:cNvSpPr txBox="1"/>
          <p:nvPr/>
        </p:nvSpPr>
        <p:spPr>
          <a:xfrm>
            <a:off x="4698616" y="347293"/>
            <a:ext cx="8890769"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&lt;MODEL EĞİTİMİ VE DEĞERLENDİRME&gt;</a:t>
            </a:r>
          </a:p>
        </p:txBody>
      </p:sp>
      <p:sp>
        <p:nvSpPr>
          <p:cNvPr id="6" name="TextBox 6"/>
          <p:cNvSpPr txBox="1"/>
          <p:nvPr/>
        </p:nvSpPr>
        <p:spPr>
          <a:xfrm>
            <a:off x="2765178" y="8092400"/>
            <a:ext cx="6386512"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0.77</a:t>
            </a:r>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962523" y="1595297"/>
          <a:ext cx="12508872" cy="6677027"/>
        </p:xfrm>
        <a:graphic>
          <a:graphicData uri="http://schemas.openxmlformats.org/drawingml/2006/table">
            <a:tbl>
              <a:tblPr/>
              <a:tblGrid>
                <a:gridCol w="3056634"/>
                <a:gridCol w="3150746"/>
                <a:gridCol w="3150746"/>
                <a:gridCol w="3150746"/>
              </a:tblGrid>
              <a:tr h="953861">
                <a:tc>
                  <a:txBody>
                    <a:bodyPr/>
                    <a:lstStyle/>
                    <a:p>
                      <a:pPr algn="ctr">
                        <a:lnSpc>
                          <a:spcPts val="3079"/>
                        </a:lnSpc>
                        <a:defRPr/>
                      </a:pPr>
                      <a:r>
                        <a:rPr lang="en-US" sz="2199">
                          <a:solidFill>
                            <a:srgbClr val="000000"/>
                          </a:solidFill>
                          <a:latin typeface="Arial Bold"/>
                          <a:ea typeface="Arial Bold"/>
                          <a:cs typeface="Arial Bold"/>
                          <a:sym typeface="Arial Bold"/>
                        </a:rPr>
                        <a:t>Electra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953861">
                <a:tc>
                  <a:txBody>
                    <a:bodyPr/>
                    <a:lstStyle/>
                    <a:p>
                      <a:pPr algn="ctr">
                        <a:lnSpc>
                          <a:spcPts val="3079"/>
                        </a:lnSpc>
                        <a:defRPr/>
                      </a:pPr>
                      <a:r>
                        <a:rPr lang="en-US" sz="21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0.43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0.55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0.69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0.53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53861">
                <a:tc>
                  <a:txBody>
                    <a:bodyPr/>
                    <a:lstStyle/>
                    <a:p>
                      <a:pPr algn="ctr">
                        <a:lnSpc>
                          <a:spcPts val="3079"/>
                        </a:lnSpc>
                        <a:defRPr/>
                      </a:pPr>
                      <a:r>
                        <a:rPr lang="en-US" sz="21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bl>
          </a:graphicData>
        </a:graphic>
      </p:graphicFrame>
      <p:sp>
        <p:nvSpPr>
          <p:cNvPr id="5" name="TextBox 5"/>
          <p:cNvSpPr txBox="1"/>
          <p:nvPr/>
        </p:nvSpPr>
        <p:spPr>
          <a:xfrm>
            <a:off x="4698616" y="742950"/>
            <a:ext cx="8890769"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&lt;MODEL EĞİTİMİ VE DEĞERLENDİRME&gt;</a:t>
            </a:r>
          </a:p>
        </p:txBody>
      </p:sp>
      <p:sp>
        <p:nvSpPr>
          <p:cNvPr id="6" name="TextBox 6"/>
          <p:cNvSpPr txBox="1"/>
          <p:nvPr/>
        </p:nvSpPr>
        <p:spPr>
          <a:xfrm>
            <a:off x="2962523" y="8370117"/>
            <a:ext cx="6386512"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0.75</a:t>
            </a: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6458519" y="4978653"/>
            <a:ext cx="5433949" cy="2673682"/>
            <a:chOff x="0" y="0"/>
            <a:chExt cx="1431164" cy="704180"/>
          </a:xfrm>
        </p:grpSpPr>
        <p:sp>
          <p:nvSpPr>
            <p:cNvPr id="5" name="Freeform 5"/>
            <p:cNvSpPr/>
            <p:nvPr/>
          </p:nvSpPr>
          <p:spPr>
            <a:xfrm>
              <a:off x="0" y="0"/>
              <a:ext cx="1431164" cy="704180"/>
            </a:xfrm>
            <a:custGeom>
              <a:avLst/>
              <a:gdLst/>
              <a:ahLst/>
              <a:cxnLst/>
              <a:rect l="l" t="t" r="r" b="b"/>
              <a:pathLst>
                <a:path w="1431164" h="704180">
                  <a:moveTo>
                    <a:pt x="72661" y="0"/>
                  </a:moveTo>
                  <a:lnTo>
                    <a:pt x="1358502" y="0"/>
                  </a:lnTo>
                  <a:cubicBezTo>
                    <a:pt x="1377773" y="0"/>
                    <a:pt x="1396255" y="7655"/>
                    <a:pt x="1409882" y="21282"/>
                  </a:cubicBezTo>
                  <a:cubicBezTo>
                    <a:pt x="1423508" y="34909"/>
                    <a:pt x="1431164" y="53390"/>
                    <a:pt x="1431164" y="72661"/>
                  </a:cubicBezTo>
                  <a:lnTo>
                    <a:pt x="1431164" y="631518"/>
                  </a:lnTo>
                  <a:cubicBezTo>
                    <a:pt x="1431164" y="650789"/>
                    <a:pt x="1423508" y="669271"/>
                    <a:pt x="1409882" y="682898"/>
                  </a:cubicBezTo>
                  <a:cubicBezTo>
                    <a:pt x="1396255" y="696524"/>
                    <a:pt x="1377773" y="704180"/>
                    <a:pt x="1358502" y="704180"/>
                  </a:cubicBezTo>
                  <a:lnTo>
                    <a:pt x="72661" y="704180"/>
                  </a:lnTo>
                  <a:cubicBezTo>
                    <a:pt x="53390" y="704180"/>
                    <a:pt x="34909" y="696524"/>
                    <a:pt x="21282" y="682898"/>
                  </a:cubicBezTo>
                  <a:cubicBezTo>
                    <a:pt x="7655" y="669271"/>
                    <a:pt x="0" y="650789"/>
                    <a:pt x="0" y="631518"/>
                  </a:cubicBezTo>
                  <a:lnTo>
                    <a:pt x="0" y="72661"/>
                  </a:lnTo>
                  <a:cubicBezTo>
                    <a:pt x="0" y="53390"/>
                    <a:pt x="7655" y="34909"/>
                    <a:pt x="21282" y="21282"/>
                  </a:cubicBezTo>
                  <a:cubicBezTo>
                    <a:pt x="34909" y="7655"/>
                    <a:pt x="53390" y="0"/>
                    <a:pt x="72661" y="0"/>
                  </a:cubicBezTo>
                  <a:close/>
                </a:path>
              </a:pathLst>
            </a:custGeom>
            <a:solidFill>
              <a:srgbClr val="CDD6FF">
                <a:alpha val="55686"/>
              </a:srgbClr>
            </a:solidFill>
          </p:spPr>
        </p:sp>
        <p:sp>
          <p:nvSpPr>
            <p:cNvPr id="6" name="TextBox 6"/>
            <p:cNvSpPr txBox="1"/>
            <p:nvPr/>
          </p:nvSpPr>
          <p:spPr>
            <a:xfrm>
              <a:off x="0" y="-104775"/>
              <a:ext cx="1431164" cy="808955"/>
            </a:xfrm>
            <a:prstGeom prst="rect">
              <a:avLst/>
            </a:prstGeom>
          </p:spPr>
          <p:txBody>
            <a:bodyPr lIns="50800" tIns="50800" rIns="50800" bIns="50800" rtlCol="0" anchor="ctr"/>
            <a:lstStyle/>
            <a:p>
              <a:pPr algn="ctr">
                <a:lnSpc>
                  <a:spcPts val="3521"/>
                </a:lnSpc>
              </a:pPr>
              <a:endParaRPr/>
            </a:p>
          </p:txBody>
        </p:sp>
      </p:grpSp>
      <p:grpSp>
        <p:nvGrpSpPr>
          <p:cNvPr id="7" name="Group 7"/>
          <p:cNvGrpSpPr/>
          <p:nvPr/>
        </p:nvGrpSpPr>
        <p:grpSpPr>
          <a:xfrm>
            <a:off x="12444918" y="1666796"/>
            <a:ext cx="5607221" cy="6329604"/>
            <a:chOff x="0" y="0"/>
            <a:chExt cx="1476799" cy="1667056"/>
          </a:xfrm>
        </p:grpSpPr>
        <p:sp>
          <p:nvSpPr>
            <p:cNvPr id="8" name="Freeform 8"/>
            <p:cNvSpPr/>
            <p:nvPr/>
          </p:nvSpPr>
          <p:spPr>
            <a:xfrm>
              <a:off x="0" y="0"/>
              <a:ext cx="1476799" cy="1667056"/>
            </a:xfrm>
            <a:custGeom>
              <a:avLst/>
              <a:gdLst/>
              <a:ahLst/>
              <a:cxnLst/>
              <a:rect l="l" t="t" r="r" b="b"/>
              <a:pathLst>
                <a:path w="1476799" h="1667056">
                  <a:moveTo>
                    <a:pt x="70416" y="0"/>
                  </a:moveTo>
                  <a:lnTo>
                    <a:pt x="1406383" y="0"/>
                  </a:lnTo>
                  <a:cubicBezTo>
                    <a:pt x="1425058" y="0"/>
                    <a:pt x="1442969" y="7419"/>
                    <a:pt x="1456175" y="20624"/>
                  </a:cubicBezTo>
                  <a:cubicBezTo>
                    <a:pt x="1469380" y="33830"/>
                    <a:pt x="1476799" y="51740"/>
                    <a:pt x="1476799" y="70416"/>
                  </a:cubicBezTo>
                  <a:lnTo>
                    <a:pt x="1476799" y="1596640"/>
                  </a:lnTo>
                  <a:cubicBezTo>
                    <a:pt x="1476799" y="1615316"/>
                    <a:pt x="1469380" y="1633226"/>
                    <a:pt x="1456175" y="1646432"/>
                  </a:cubicBezTo>
                  <a:cubicBezTo>
                    <a:pt x="1442969" y="1659637"/>
                    <a:pt x="1425058" y="1667056"/>
                    <a:pt x="1406383" y="1667056"/>
                  </a:cubicBezTo>
                  <a:lnTo>
                    <a:pt x="70416" y="1667056"/>
                  </a:lnTo>
                  <a:cubicBezTo>
                    <a:pt x="51740" y="1667056"/>
                    <a:pt x="33830" y="1659637"/>
                    <a:pt x="20624" y="1646432"/>
                  </a:cubicBezTo>
                  <a:cubicBezTo>
                    <a:pt x="7419" y="1633226"/>
                    <a:pt x="0" y="1615316"/>
                    <a:pt x="0" y="1596640"/>
                  </a:cubicBezTo>
                  <a:lnTo>
                    <a:pt x="0" y="70416"/>
                  </a:lnTo>
                  <a:cubicBezTo>
                    <a:pt x="0" y="51740"/>
                    <a:pt x="7419" y="33830"/>
                    <a:pt x="20624" y="20624"/>
                  </a:cubicBezTo>
                  <a:cubicBezTo>
                    <a:pt x="33830" y="7419"/>
                    <a:pt x="51740" y="0"/>
                    <a:pt x="70416" y="0"/>
                  </a:cubicBezTo>
                  <a:close/>
                </a:path>
              </a:pathLst>
            </a:custGeom>
            <a:solidFill>
              <a:srgbClr val="CDD6FF">
                <a:alpha val="55686"/>
              </a:srgbClr>
            </a:solidFill>
          </p:spPr>
        </p:sp>
        <p:sp>
          <p:nvSpPr>
            <p:cNvPr id="9" name="TextBox 9"/>
            <p:cNvSpPr txBox="1"/>
            <p:nvPr/>
          </p:nvSpPr>
          <p:spPr>
            <a:xfrm>
              <a:off x="0" y="-104775"/>
              <a:ext cx="1476799" cy="1771831"/>
            </a:xfrm>
            <a:prstGeom prst="rect">
              <a:avLst/>
            </a:prstGeom>
          </p:spPr>
          <p:txBody>
            <a:bodyPr lIns="50800" tIns="50800" rIns="50800" bIns="50800" rtlCol="0" anchor="ctr"/>
            <a:lstStyle/>
            <a:p>
              <a:pPr algn="ctr">
                <a:lnSpc>
                  <a:spcPts val="3521"/>
                </a:lnSpc>
              </a:pPr>
              <a:endParaRPr/>
            </a:p>
          </p:txBody>
        </p:sp>
      </p:grpSp>
      <p:sp>
        <p:nvSpPr>
          <p:cNvPr id="10" name="TextBox 10"/>
          <p:cNvSpPr txBox="1"/>
          <p:nvPr/>
        </p:nvSpPr>
        <p:spPr>
          <a:xfrm>
            <a:off x="13058644" y="1964895"/>
            <a:ext cx="4721789" cy="5751337"/>
          </a:xfrm>
          <a:prstGeom prst="rect">
            <a:avLst/>
          </a:prstGeom>
        </p:spPr>
        <p:txBody>
          <a:bodyPr lIns="0" tIns="0" rIns="0" bIns="0" rtlCol="0" anchor="t">
            <a:spAutoFit/>
          </a:bodyPr>
          <a:lstStyle/>
          <a:p>
            <a:pPr algn="ctr">
              <a:lnSpc>
                <a:spcPts val="3771"/>
              </a:lnSpc>
              <a:spcBef>
                <a:spcPct val="0"/>
              </a:spcBef>
            </a:pPr>
            <a:r>
              <a:rPr lang="en-US" sz="2693">
                <a:solidFill>
                  <a:srgbClr val="004AAD"/>
                </a:solidFill>
                <a:latin typeface="Arial Bold"/>
                <a:ea typeface="Arial Bold"/>
                <a:cs typeface="Arial Bold"/>
                <a:sym typeface="Arial Bold"/>
              </a:rPr>
              <a:t>Büyük Dil Modelleri (LLM) arasında ise, BertTürk modeli %86 doğruluk oranı ile en yüksek başarıyı elde etmiştir.</a:t>
            </a:r>
            <a:r>
              <a:rPr lang="en-US" sz="2693">
                <a:solidFill>
                  <a:srgbClr val="004AAD"/>
                </a:solidFill>
                <a:latin typeface="Arial"/>
                <a:ea typeface="Arial"/>
                <a:cs typeface="Arial"/>
                <a:sym typeface="Arial"/>
              </a:rPr>
              <a:t> </a:t>
            </a:r>
          </a:p>
          <a:p>
            <a:pPr algn="ctr">
              <a:lnSpc>
                <a:spcPts val="3771"/>
              </a:lnSpc>
              <a:spcBef>
                <a:spcPct val="0"/>
              </a:spcBef>
            </a:pPr>
            <a:endParaRPr lang="en-US" sz="2693">
              <a:solidFill>
                <a:srgbClr val="004AAD"/>
              </a:solidFill>
              <a:latin typeface="Arial"/>
              <a:ea typeface="Arial"/>
              <a:cs typeface="Arial"/>
              <a:sym typeface="Arial"/>
            </a:endParaRPr>
          </a:p>
          <a:p>
            <a:pPr algn="ctr">
              <a:lnSpc>
                <a:spcPts val="3771"/>
              </a:lnSpc>
              <a:spcBef>
                <a:spcPct val="0"/>
              </a:spcBef>
            </a:pPr>
            <a:r>
              <a:rPr lang="en-US" sz="2693">
                <a:solidFill>
                  <a:srgbClr val="004AAD"/>
                </a:solidFill>
                <a:latin typeface="Arial"/>
                <a:ea typeface="Arial"/>
                <a:cs typeface="Arial"/>
                <a:sym typeface="Arial"/>
              </a:rPr>
              <a:t>Bu bulgular, test edilen tüm algoritmalar ve modeller arasında SVM ve BertTürk'ün diğer yöntemlere kıyasla daha üstün performans gösterdiğini ortaya koymaktadır.</a:t>
            </a:r>
          </a:p>
        </p:txBody>
      </p:sp>
      <p:grpSp>
        <p:nvGrpSpPr>
          <p:cNvPr id="11" name="Group 11"/>
          <p:cNvGrpSpPr/>
          <p:nvPr/>
        </p:nvGrpSpPr>
        <p:grpSpPr>
          <a:xfrm>
            <a:off x="369435" y="1666796"/>
            <a:ext cx="5540506" cy="6329604"/>
            <a:chOff x="0" y="0"/>
            <a:chExt cx="1459228" cy="1667056"/>
          </a:xfrm>
        </p:grpSpPr>
        <p:sp>
          <p:nvSpPr>
            <p:cNvPr id="12" name="Freeform 12"/>
            <p:cNvSpPr/>
            <p:nvPr/>
          </p:nvSpPr>
          <p:spPr>
            <a:xfrm>
              <a:off x="0" y="0"/>
              <a:ext cx="1459228" cy="1667056"/>
            </a:xfrm>
            <a:custGeom>
              <a:avLst/>
              <a:gdLst/>
              <a:ahLst/>
              <a:cxnLst/>
              <a:rect l="l" t="t" r="r" b="b"/>
              <a:pathLst>
                <a:path w="1459228" h="1667056">
                  <a:moveTo>
                    <a:pt x="71264" y="0"/>
                  </a:moveTo>
                  <a:lnTo>
                    <a:pt x="1387964" y="0"/>
                  </a:lnTo>
                  <a:cubicBezTo>
                    <a:pt x="1427322" y="0"/>
                    <a:pt x="1459228" y="31906"/>
                    <a:pt x="1459228" y="71264"/>
                  </a:cubicBezTo>
                  <a:lnTo>
                    <a:pt x="1459228" y="1595792"/>
                  </a:lnTo>
                  <a:cubicBezTo>
                    <a:pt x="1459228" y="1635150"/>
                    <a:pt x="1427322" y="1667056"/>
                    <a:pt x="1387964" y="1667056"/>
                  </a:cubicBezTo>
                  <a:lnTo>
                    <a:pt x="71264" y="1667056"/>
                  </a:lnTo>
                  <a:cubicBezTo>
                    <a:pt x="31906" y="1667056"/>
                    <a:pt x="0" y="1635150"/>
                    <a:pt x="0" y="1595792"/>
                  </a:cubicBezTo>
                  <a:lnTo>
                    <a:pt x="0" y="71264"/>
                  </a:lnTo>
                  <a:cubicBezTo>
                    <a:pt x="0" y="31906"/>
                    <a:pt x="31906" y="0"/>
                    <a:pt x="71264" y="0"/>
                  </a:cubicBezTo>
                  <a:close/>
                </a:path>
              </a:pathLst>
            </a:custGeom>
            <a:solidFill>
              <a:srgbClr val="CDD6FF">
                <a:alpha val="55686"/>
              </a:srgbClr>
            </a:solidFill>
          </p:spPr>
        </p:sp>
        <p:sp>
          <p:nvSpPr>
            <p:cNvPr id="13" name="TextBox 13"/>
            <p:cNvSpPr txBox="1"/>
            <p:nvPr/>
          </p:nvSpPr>
          <p:spPr>
            <a:xfrm>
              <a:off x="0" y="-104775"/>
              <a:ext cx="1459228" cy="1771831"/>
            </a:xfrm>
            <a:prstGeom prst="rect">
              <a:avLst/>
            </a:prstGeom>
          </p:spPr>
          <p:txBody>
            <a:bodyPr lIns="50800" tIns="50800" rIns="50800" bIns="50800" rtlCol="0" anchor="ctr"/>
            <a:lstStyle/>
            <a:p>
              <a:pPr algn="ctr">
                <a:lnSpc>
                  <a:spcPts val="3521"/>
                </a:lnSpc>
              </a:pPr>
              <a:endParaRPr/>
            </a:p>
          </p:txBody>
        </p:sp>
      </p:grpSp>
      <p:grpSp>
        <p:nvGrpSpPr>
          <p:cNvPr id="14" name="Group 14"/>
          <p:cNvGrpSpPr/>
          <p:nvPr/>
        </p:nvGrpSpPr>
        <p:grpSpPr>
          <a:xfrm>
            <a:off x="6405241" y="1666796"/>
            <a:ext cx="5433949" cy="2673682"/>
            <a:chOff x="0" y="0"/>
            <a:chExt cx="1431164" cy="704180"/>
          </a:xfrm>
        </p:grpSpPr>
        <p:sp>
          <p:nvSpPr>
            <p:cNvPr id="15" name="Freeform 15"/>
            <p:cNvSpPr/>
            <p:nvPr/>
          </p:nvSpPr>
          <p:spPr>
            <a:xfrm>
              <a:off x="0" y="0"/>
              <a:ext cx="1431164" cy="704180"/>
            </a:xfrm>
            <a:custGeom>
              <a:avLst/>
              <a:gdLst/>
              <a:ahLst/>
              <a:cxnLst/>
              <a:rect l="l" t="t" r="r" b="b"/>
              <a:pathLst>
                <a:path w="1431164" h="704180">
                  <a:moveTo>
                    <a:pt x="72661" y="0"/>
                  </a:moveTo>
                  <a:lnTo>
                    <a:pt x="1358502" y="0"/>
                  </a:lnTo>
                  <a:cubicBezTo>
                    <a:pt x="1377773" y="0"/>
                    <a:pt x="1396255" y="7655"/>
                    <a:pt x="1409882" y="21282"/>
                  </a:cubicBezTo>
                  <a:cubicBezTo>
                    <a:pt x="1423508" y="34909"/>
                    <a:pt x="1431164" y="53390"/>
                    <a:pt x="1431164" y="72661"/>
                  </a:cubicBezTo>
                  <a:lnTo>
                    <a:pt x="1431164" y="631518"/>
                  </a:lnTo>
                  <a:cubicBezTo>
                    <a:pt x="1431164" y="650789"/>
                    <a:pt x="1423508" y="669271"/>
                    <a:pt x="1409882" y="682898"/>
                  </a:cubicBezTo>
                  <a:cubicBezTo>
                    <a:pt x="1396255" y="696524"/>
                    <a:pt x="1377773" y="704180"/>
                    <a:pt x="1358502" y="704180"/>
                  </a:cubicBezTo>
                  <a:lnTo>
                    <a:pt x="72661" y="704180"/>
                  </a:lnTo>
                  <a:cubicBezTo>
                    <a:pt x="53390" y="704180"/>
                    <a:pt x="34909" y="696524"/>
                    <a:pt x="21282" y="682898"/>
                  </a:cubicBezTo>
                  <a:cubicBezTo>
                    <a:pt x="7655" y="669271"/>
                    <a:pt x="0" y="650789"/>
                    <a:pt x="0" y="631518"/>
                  </a:cubicBezTo>
                  <a:lnTo>
                    <a:pt x="0" y="72661"/>
                  </a:lnTo>
                  <a:cubicBezTo>
                    <a:pt x="0" y="53390"/>
                    <a:pt x="7655" y="34909"/>
                    <a:pt x="21282" y="21282"/>
                  </a:cubicBezTo>
                  <a:cubicBezTo>
                    <a:pt x="34909" y="7655"/>
                    <a:pt x="53390" y="0"/>
                    <a:pt x="72661" y="0"/>
                  </a:cubicBezTo>
                  <a:close/>
                </a:path>
              </a:pathLst>
            </a:custGeom>
            <a:solidFill>
              <a:srgbClr val="CDD6FF">
                <a:alpha val="55686"/>
              </a:srgbClr>
            </a:solidFill>
          </p:spPr>
        </p:sp>
        <p:sp>
          <p:nvSpPr>
            <p:cNvPr id="16" name="TextBox 16"/>
            <p:cNvSpPr txBox="1"/>
            <p:nvPr/>
          </p:nvSpPr>
          <p:spPr>
            <a:xfrm>
              <a:off x="0" y="-104775"/>
              <a:ext cx="1431164" cy="808955"/>
            </a:xfrm>
            <a:prstGeom prst="rect">
              <a:avLst/>
            </a:prstGeom>
          </p:spPr>
          <p:txBody>
            <a:bodyPr lIns="50800" tIns="50800" rIns="50800" bIns="50800" rtlCol="0" anchor="ctr"/>
            <a:lstStyle/>
            <a:p>
              <a:pPr algn="ctr">
                <a:lnSpc>
                  <a:spcPts val="3521"/>
                </a:lnSpc>
              </a:pPr>
              <a:endParaRPr/>
            </a:p>
          </p:txBody>
        </p:sp>
      </p:grpSp>
      <p:sp>
        <p:nvSpPr>
          <p:cNvPr id="17" name="TextBox 17"/>
          <p:cNvSpPr txBox="1"/>
          <p:nvPr/>
        </p:nvSpPr>
        <p:spPr>
          <a:xfrm>
            <a:off x="7613394" y="612470"/>
            <a:ext cx="3124200"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SONUÇLAR</a:t>
            </a:r>
          </a:p>
        </p:txBody>
      </p:sp>
      <p:sp>
        <p:nvSpPr>
          <p:cNvPr id="18" name="TextBox 18"/>
          <p:cNvSpPr txBox="1"/>
          <p:nvPr/>
        </p:nvSpPr>
        <p:spPr>
          <a:xfrm>
            <a:off x="740029" y="1920038"/>
            <a:ext cx="4941312" cy="6021980"/>
          </a:xfrm>
          <a:prstGeom prst="rect">
            <a:avLst/>
          </a:prstGeom>
        </p:spPr>
        <p:txBody>
          <a:bodyPr lIns="0" tIns="0" rIns="0" bIns="0" rtlCol="0" anchor="t">
            <a:spAutoFit/>
          </a:bodyPr>
          <a:lstStyle/>
          <a:p>
            <a:pPr algn="ctr">
              <a:lnSpc>
                <a:spcPts val="3684"/>
              </a:lnSpc>
            </a:pPr>
            <a:r>
              <a:rPr lang="en-US" sz="2631">
                <a:solidFill>
                  <a:srgbClr val="004AAD"/>
                </a:solidFill>
                <a:latin typeface="Arial"/>
                <a:ea typeface="Arial"/>
                <a:cs typeface="Arial"/>
                <a:sym typeface="Arial"/>
              </a:rPr>
              <a:t>Bu çalışmada, veri ön işleme adımları olarak;</a:t>
            </a:r>
          </a:p>
          <a:p>
            <a:pPr marL="568173" lvl="1" indent="-284086" algn="l">
              <a:lnSpc>
                <a:spcPts val="3684"/>
              </a:lnSpc>
              <a:buFont typeface="Arial"/>
              <a:buChar char="•"/>
            </a:pPr>
            <a:r>
              <a:rPr lang="en-US" sz="2631">
                <a:solidFill>
                  <a:srgbClr val="004AAD"/>
                </a:solidFill>
                <a:latin typeface="Arial"/>
                <a:ea typeface="Arial"/>
                <a:cs typeface="Arial"/>
                <a:sym typeface="Arial"/>
              </a:rPr>
              <a:t> stopwords (gereksiz kelimeler) kaldırma, </a:t>
            </a:r>
          </a:p>
          <a:p>
            <a:pPr marL="568173" lvl="1" indent="-284086" algn="l">
              <a:lnSpc>
                <a:spcPts val="3684"/>
              </a:lnSpc>
              <a:buFont typeface="Arial"/>
              <a:buChar char="•"/>
            </a:pPr>
            <a:r>
              <a:rPr lang="en-US" sz="2631">
                <a:solidFill>
                  <a:srgbClr val="004AAD"/>
                </a:solidFill>
                <a:latin typeface="Arial"/>
                <a:ea typeface="Arial"/>
                <a:cs typeface="Arial"/>
                <a:sym typeface="Arial"/>
              </a:rPr>
              <a:t>tüm metinleri küçük harfe dönüştürme ve </a:t>
            </a:r>
          </a:p>
          <a:p>
            <a:pPr marL="568173" lvl="1" indent="-284086" algn="l">
              <a:lnSpc>
                <a:spcPts val="3684"/>
              </a:lnSpc>
              <a:buFont typeface="Arial"/>
              <a:buChar char="•"/>
            </a:pPr>
            <a:r>
              <a:rPr lang="en-US" sz="2631">
                <a:solidFill>
                  <a:srgbClr val="004AAD"/>
                </a:solidFill>
                <a:latin typeface="Arial"/>
                <a:ea typeface="Arial"/>
                <a:cs typeface="Arial"/>
                <a:sym typeface="Arial"/>
              </a:rPr>
              <a:t>kök bulma (stemming) işlemleri gerçekleştirilmiştir. </a:t>
            </a:r>
          </a:p>
          <a:p>
            <a:pPr algn="ctr">
              <a:lnSpc>
                <a:spcPts val="3684"/>
              </a:lnSpc>
            </a:pPr>
            <a:endParaRPr lang="en-US" sz="2631">
              <a:solidFill>
                <a:srgbClr val="004AAD"/>
              </a:solidFill>
              <a:latin typeface="Arial"/>
              <a:ea typeface="Arial"/>
              <a:cs typeface="Arial"/>
              <a:sym typeface="Arial"/>
            </a:endParaRPr>
          </a:p>
          <a:p>
            <a:pPr algn="ctr">
              <a:lnSpc>
                <a:spcPts val="3684"/>
              </a:lnSpc>
              <a:spcBef>
                <a:spcPct val="0"/>
              </a:spcBef>
            </a:pPr>
            <a:r>
              <a:rPr lang="en-US" sz="2631">
                <a:solidFill>
                  <a:srgbClr val="004AAD"/>
                </a:solidFill>
                <a:latin typeface="Arial"/>
                <a:ea typeface="Arial"/>
                <a:cs typeface="Arial"/>
                <a:sym typeface="Arial"/>
              </a:rPr>
              <a:t>Bu ön işlemlerden sonra, kelime temsili için TF-IDF ve one-hot encoding gibi teknikler uygulanmıştır.</a:t>
            </a:r>
          </a:p>
        </p:txBody>
      </p:sp>
      <p:sp>
        <p:nvSpPr>
          <p:cNvPr id="19" name="TextBox 19"/>
          <p:cNvSpPr txBox="1"/>
          <p:nvPr/>
        </p:nvSpPr>
        <p:spPr>
          <a:xfrm>
            <a:off x="6802306" y="1974420"/>
            <a:ext cx="4746377" cy="1871778"/>
          </a:xfrm>
          <a:prstGeom prst="rect">
            <a:avLst/>
          </a:prstGeom>
        </p:spPr>
        <p:txBody>
          <a:bodyPr lIns="0" tIns="0" rIns="0" bIns="0" rtlCol="0" anchor="t">
            <a:spAutoFit/>
          </a:bodyPr>
          <a:lstStyle/>
          <a:p>
            <a:pPr algn="ctr">
              <a:lnSpc>
                <a:spcPts val="3682"/>
              </a:lnSpc>
              <a:spcBef>
                <a:spcPct val="0"/>
              </a:spcBef>
            </a:pPr>
            <a:r>
              <a:rPr lang="en-US" sz="2630">
                <a:solidFill>
                  <a:srgbClr val="004AAD"/>
                </a:solidFill>
                <a:latin typeface="Arial"/>
                <a:ea typeface="Arial"/>
                <a:cs typeface="Arial"/>
                <a:sym typeface="Arial"/>
              </a:rPr>
              <a:t> Elde edilen sonuçlar, TF-IDF tekniğiyle eğitilen algoritmaların daha yüksek doğruluk oranları sağladığını göstermektedir. </a:t>
            </a:r>
          </a:p>
        </p:txBody>
      </p:sp>
      <p:sp>
        <p:nvSpPr>
          <p:cNvPr id="20" name="TextBox 20"/>
          <p:cNvSpPr txBox="1"/>
          <p:nvPr/>
        </p:nvSpPr>
        <p:spPr>
          <a:xfrm>
            <a:off x="6802306" y="5112254"/>
            <a:ext cx="4746377" cy="2362023"/>
          </a:xfrm>
          <a:prstGeom prst="rect">
            <a:avLst/>
          </a:prstGeom>
        </p:spPr>
        <p:txBody>
          <a:bodyPr lIns="0" tIns="0" rIns="0" bIns="0" rtlCol="0" anchor="t">
            <a:spAutoFit/>
          </a:bodyPr>
          <a:lstStyle/>
          <a:p>
            <a:pPr algn="ctr">
              <a:lnSpc>
                <a:spcPts val="3682"/>
              </a:lnSpc>
              <a:spcBef>
                <a:spcPct val="0"/>
              </a:spcBef>
            </a:pPr>
            <a:r>
              <a:rPr lang="en-US" sz="2630">
                <a:solidFill>
                  <a:srgbClr val="004AAD"/>
                </a:solidFill>
                <a:latin typeface="Arial"/>
                <a:ea typeface="Arial"/>
                <a:cs typeface="Arial"/>
                <a:sym typeface="Arial"/>
              </a:rPr>
              <a:t>Klasik makine öğrenmesi algoritmaları arasında, </a:t>
            </a:r>
            <a:r>
              <a:rPr lang="en-US" sz="2630">
                <a:solidFill>
                  <a:srgbClr val="004AAD"/>
                </a:solidFill>
                <a:latin typeface="Arial Bold"/>
                <a:ea typeface="Arial Bold"/>
                <a:cs typeface="Arial Bold"/>
                <a:sym typeface="Arial Bold"/>
              </a:rPr>
              <a:t>SVM algoritması %84 doğruluk oranı ile en yüksek performansı sergilemiştir. </a:t>
            </a: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1965952" y="6500413"/>
            <a:ext cx="5540506" cy="1894141"/>
            <a:chOff x="0" y="0"/>
            <a:chExt cx="1459228" cy="498868"/>
          </a:xfrm>
        </p:grpSpPr>
        <p:sp>
          <p:nvSpPr>
            <p:cNvPr id="5" name="Freeform 5"/>
            <p:cNvSpPr/>
            <p:nvPr/>
          </p:nvSpPr>
          <p:spPr>
            <a:xfrm>
              <a:off x="0" y="0"/>
              <a:ext cx="1459228" cy="498868"/>
            </a:xfrm>
            <a:custGeom>
              <a:avLst/>
              <a:gdLst/>
              <a:ahLst/>
              <a:cxnLst/>
              <a:rect l="l" t="t" r="r" b="b"/>
              <a:pathLst>
                <a:path w="1459228" h="498868">
                  <a:moveTo>
                    <a:pt x="71264" y="0"/>
                  </a:moveTo>
                  <a:lnTo>
                    <a:pt x="1387964" y="0"/>
                  </a:lnTo>
                  <a:cubicBezTo>
                    <a:pt x="1427322" y="0"/>
                    <a:pt x="1459228" y="31906"/>
                    <a:pt x="1459228" y="71264"/>
                  </a:cubicBezTo>
                  <a:lnTo>
                    <a:pt x="1459228" y="427604"/>
                  </a:lnTo>
                  <a:cubicBezTo>
                    <a:pt x="1459228" y="466962"/>
                    <a:pt x="1427322" y="498868"/>
                    <a:pt x="1387964" y="498868"/>
                  </a:cubicBezTo>
                  <a:lnTo>
                    <a:pt x="71264" y="498868"/>
                  </a:lnTo>
                  <a:cubicBezTo>
                    <a:pt x="31906" y="498868"/>
                    <a:pt x="0" y="466962"/>
                    <a:pt x="0" y="427604"/>
                  </a:cubicBezTo>
                  <a:lnTo>
                    <a:pt x="0" y="71264"/>
                  </a:lnTo>
                  <a:cubicBezTo>
                    <a:pt x="0" y="31906"/>
                    <a:pt x="31906" y="0"/>
                    <a:pt x="71264" y="0"/>
                  </a:cubicBezTo>
                  <a:close/>
                </a:path>
              </a:pathLst>
            </a:custGeom>
            <a:solidFill>
              <a:srgbClr val="CDD6FF">
                <a:alpha val="55686"/>
              </a:srgbClr>
            </a:solidFill>
          </p:spPr>
        </p:sp>
        <p:sp>
          <p:nvSpPr>
            <p:cNvPr id="6" name="TextBox 6"/>
            <p:cNvSpPr txBox="1"/>
            <p:nvPr/>
          </p:nvSpPr>
          <p:spPr>
            <a:xfrm>
              <a:off x="0" y="-104775"/>
              <a:ext cx="1459228" cy="603643"/>
            </a:xfrm>
            <a:prstGeom prst="rect">
              <a:avLst/>
            </a:prstGeom>
          </p:spPr>
          <p:txBody>
            <a:bodyPr lIns="50800" tIns="50800" rIns="50800" bIns="50800" rtlCol="0" anchor="ctr"/>
            <a:lstStyle/>
            <a:p>
              <a:pPr algn="ctr">
                <a:lnSpc>
                  <a:spcPts val="3521"/>
                </a:lnSpc>
              </a:pPr>
              <a:endParaRPr/>
            </a:p>
          </p:txBody>
        </p:sp>
      </p:grpSp>
      <p:sp>
        <p:nvSpPr>
          <p:cNvPr id="7" name="Freeform 7"/>
          <p:cNvSpPr/>
          <p:nvPr/>
        </p:nvSpPr>
        <p:spPr>
          <a:xfrm>
            <a:off x="8768311" y="6376296"/>
            <a:ext cx="773253" cy="780079"/>
          </a:xfrm>
          <a:custGeom>
            <a:avLst/>
            <a:gdLst/>
            <a:ahLst/>
            <a:cxnLst/>
            <a:rect l="l" t="t" r="r" b="b"/>
            <a:pathLst>
              <a:path w="773253" h="780079">
                <a:moveTo>
                  <a:pt x="0" y="0"/>
                </a:moveTo>
                <a:lnTo>
                  <a:pt x="773253" y="0"/>
                </a:lnTo>
                <a:lnTo>
                  <a:pt x="773253" y="780079"/>
                </a:lnTo>
                <a:lnTo>
                  <a:pt x="0" y="7800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8" name="TextBox 8"/>
          <p:cNvSpPr txBox="1"/>
          <p:nvPr/>
        </p:nvSpPr>
        <p:spPr>
          <a:xfrm>
            <a:off x="5578524" y="556581"/>
            <a:ext cx="73410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 YOL HARİTASI</a:t>
            </a:r>
          </a:p>
        </p:txBody>
      </p:sp>
      <p:grpSp>
        <p:nvGrpSpPr>
          <p:cNvPr id="9" name="Group 9"/>
          <p:cNvGrpSpPr/>
          <p:nvPr/>
        </p:nvGrpSpPr>
        <p:grpSpPr>
          <a:xfrm>
            <a:off x="830306" y="1246165"/>
            <a:ext cx="5540506" cy="1776808"/>
            <a:chOff x="0" y="0"/>
            <a:chExt cx="1459228" cy="467966"/>
          </a:xfrm>
        </p:grpSpPr>
        <p:sp>
          <p:nvSpPr>
            <p:cNvPr id="10" name="Freeform 10"/>
            <p:cNvSpPr/>
            <p:nvPr/>
          </p:nvSpPr>
          <p:spPr>
            <a:xfrm>
              <a:off x="0" y="0"/>
              <a:ext cx="1459228" cy="467966"/>
            </a:xfrm>
            <a:custGeom>
              <a:avLst/>
              <a:gdLst/>
              <a:ahLst/>
              <a:cxnLst/>
              <a:rect l="l" t="t" r="r" b="b"/>
              <a:pathLst>
                <a:path w="1459228" h="467966">
                  <a:moveTo>
                    <a:pt x="71264" y="0"/>
                  </a:moveTo>
                  <a:lnTo>
                    <a:pt x="1387964" y="0"/>
                  </a:lnTo>
                  <a:cubicBezTo>
                    <a:pt x="1427322" y="0"/>
                    <a:pt x="1459228" y="31906"/>
                    <a:pt x="1459228" y="71264"/>
                  </a:cubicBezTo>
                  <a:lnTo>
                    <a:pt x="1459228" y="396702"/>
                  </a:lnTo>
                  <a:cubicBezTo>
                    <a:pt x="1459228" y="436060"/>
                    <a:pt x="1427322" y="467966"/>
                    <a:pt x="1387964" y="467966"/>
                  </a:cubicBezTo>
                  <a:lnTo>
                    <a:pt x="71264" y="467966"/>
                  </a:lnTo>
                  <a:cubicBezTo>
                    <a:pt x="31906" y="467966"/>
                    <a:pt x="0" y="436060"/>
                    <a:pt x="0" y="396702"/>
                  </a:cubicBezTo>
                  <a:lnTo>
                    <a:pt x="0" y="71264"/>
                  </a:lnTo>
                  <a:cubicBezTo>
                    <a:pt x="0" y="31906"/>
                    <a:pt x="31906" y="0"/>
                    <a:pt x="71264" y="0"/>
                  </a:cubicBezTo>
                  <a:close/>
                </a:path>
              </a:pathLst>
            </a:custGeom>
            <a:solidFill>
              <a:srgbClr val="CDD6FF">
                <a:alpha val="55686"/>
              </a:srgbClr>
            </a:solidFill>
          </p:spPr>
        </p:sp>
        <p:sp>
          <p:nvSpPr>
            <p:cNvPr id="11" name="TextBox 11"/>
            <p:cNvSpPr txBox="1"/>
            <p:nvPr/>
          </p:nvSpPr>
          <p:spPr>
            <a:xfrm>
              <a:off x="0" y="-104775"/>
              <a:ext cx="1459228" cy="572741"/>
            </a:xfrm>
            <a:prstGeom prst="rect">
              <a:avLst/>
            </a:prstGeom>
          </p:spPr>
          <p:txBody>
            <a:bodyPr lIns="50800" tIns="50800" rIns="50800" bIns="50800" rtlCol="0" anchor="ctr"/>
            <a:lstStyle/>
            <a:p>
              <a:pPr algn="ctr">
                <a:lnSpc>
                  <a:spcPts val="3521"/>
                </a:lnSpc>
              </a:pPr>
              <a:endParaRPr/>
            </a:p>
          </p:txBody>
        </p:sp>
      </p:grpSp>
      <p:sp>
        <p:nvSpPr>
          <p:cNvPr id="12" name="TextBox 12"/>
          <p:cNvSpPr txBox="1"/>
          <p:nvPr/>
        </p:nvSpPr>
        <p:spPr>
          <a:xfrm>
            <a:off x="1098082" y="1366302"/>
            <a:ext cx="4941312" cy="1411506"/>
          </a:xfrm>
          <a:prstGeom prst="rect">
            <a:avLst/>
          </a:prstGeom>
        </p:spPr>
        <p:txBody>
          <a:bodyPr lIns="0" tIns="0" rIns="0" bIns="0" rtlCol="0" anchor="t">
            <a:spAutoFit/>
          </a:bodyPr>
          <a:lstStyle/>
          <a:p>
            <a:pPr algn="ctr">
              <a:lnSpc>
                <a:spcPts val="3684"/>
              </a:lnSpc>
              <a:spcBef>
                <a:spcPct val="0"/>
              </a:spcBef>
            </a:pPr>
            <a:r>
              <a:rPr lang="en-US" sz="2631" dirty="0" err="1">
                <a:solidFill>
                  <a:srgbClr val="004AAD"/>
                </a:solidFill>
                <a:latin typeface="Arial"/>
                <a:ea typeface="Arial"/>
                <a:cs typeface="Arial"/>
                <a:sym typeface="Arial"/>
              </a:rPr>
              <a:t>Yapay</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zekaya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Çarkındaki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diğer</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duyguların</a:t>
            </a:r>
            <a:r>
              <a:rPr lang="en-US" sz="2631" dirty="0">
                <a:solidFill>
                  <a:srgbClr val="004AAD"/>
                </a:solidFill>
                <a:latin typeface="Arial"/>
                <a:ea typeface="Arial"/>
                <a:cs typeface="Arial"/>
                <a:sym typeface="Arial"/>
              </a:rPr>
              <a:t> da </a:t>
            </a:r>
            <a:r>
              <a:rPr lang="en-US" sz="2631" dirty="0" err="1">
                <a:solidFill>
                  <a:srgbClr val="004AAD"/>
                </a:solidFill>
                <a:latin typeface="Arial"/>
                <a:ea typeface="Arial"/>
                <a:cs typeface="Arial"/>
                <a:sym typeface="Arial"/>
              </a:rPr>
              <a:t>öğretilmesini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sağlamak</a:t>
            </a:r>
            <a:endParaRPr lang="en-US" sz="2631" dirty="0">
              <a:solidFill>
                <a:srgbClr val="004AAD"/>
              </a:solidFill>
              <a:latin typeface="Arial"/>
              <a:ea typeface="Arial"/>
              <a:cs typeface="Arial"/>
              <a:sym typeface="Arial"/>
            </a:endParaRPr>
          </a:p>
        </p:txBody>
      </p:sp>
      <p:grpSp>
        <p:nvGrpSpPr>
          <p:cNvPr id="13" name="Group 13"/>
          <p:cNvGrpSpPr/>
          <p:nvPr/>
        </p:nvGrpSpPr>
        <p:grpSpPr>
          <a:xfrm>
            <a:off x="401330" y="3581192"/>
            <a:ext cx="5540506" cy="2113834"/>
            <a:chOff x="0" y="0"/>
            <a:chExt cx="1459228" cy="556730"/>
          </a:xfrm>
        </p:grpSpPr>
        <p:sp>
          <p:nvSpPr>
            <p:cNvPr id="14" name="Freeform 14"/>
            <p:cNvSpPr/>
            <p:nvPr/>
          </p:nvSpPr>
          <p:spPr>
            <a:xfrm>
              <a:off x="0" y="0"/>
              <a:ext cx="1459228" cy="556730"/>
            </a:xfrm>
            <a:custGeom>
              <a:avLst/>
              <a:gdLst/>
              <a:ahLst/>
              <a:cxnLst/>
              <a:rect l="l" t="t" r="r" b="b"/>
              <a:pathLst>
                <a:path w="1459228" h="556730">
                  <a:moveTo>
                    <a:pt x="71264" y="0"/>
                  </a:moveTo>
                  <a:lnTo>
                    <a:pt x="1387964" y="0"/>
                  </a:lnTo>
                  <a:cubicBezTo>
                    <a:pt x="1427322" y="0"/>
                    <a:pt x="1459228" y="31906"/>
                    <a:pt x="1459228" y="71264"/>
                  </a:cubicBezTo>
                  <a:lnTo>
                    <a:pt x="1459228" y="485466"/>
                  </a:lnTo>
                  <a:cubicBezTo>
                    <a:pt x="1459228" y="524824"/>
                    <a:pt x="1427322" y="556730"/>
                    <a:pt x="1387964" y="556730"/>
                  </a:cubicBezTo>
                  <a:lnTo>
                    <a:pt x="71264" y="556730"/>
                  </a:lnTo>
                  <a:cubicBezTo>
                    <a:pt x="31906" y="556730"/>
                    <a:pt x="0" y="524824"/>
                    <a:pt x="0" y="485466"/>
                  </a:cubicBezTo>
                  <a:lnTo>
                    <a:pt x="0" y="71264"/>
                  </a:lnTo>
                  <a:cubicBezTo>
                    <a:pt x="0" y="31906"/>
                    <a:pt x="31906" y="0"/>
                    <a:pt x="71264" y="0"/>
                  </a:cubicBezTo>
                  <a:close/>
                </a:path>
              </a:pathLst>
            </a:custGeom>
            <a:solidFill>
              <a:srgbClr val="CDD6FF">
                <a:alpha val="55686"/>
              </a:srgbClr>
            </a:solidFill>
          </p:spPr>
        </p:sp>
        <p:sp>
          <p:nvSpPr>
            <p:cNvPr id="15" name="TextBox 15"/>
            <p:cNvSpPr txBox="1"/>
            <p:nvPr/>
          </p:nvSpPr>
          <p:spPr>
            <a:xfrm>
              <a:off x="0" y="-104775"/>
              <a:ext cx="1459228" cy="661505"/>
            </a:xfrm>
            <a:prstGeom prst="rect">
              <a:avLst/>
            </a:prstGeom>
          </p:spPr>
          <p:txBody>
            <a:bodyPr lIns="50800" tIns="50800" rIns="50800" bIns="50800" rtlCol="0" anchor="ctr"/>
            <a:lstStyle/>
            <a:p>
              <a:pPr algn="ctr">
                <a:lnSpc>
                  <a:spcPts val="3521"/>
                </a:lnSpc>
              </a:pPr>
              <a:endParaRPr/>
            </a:p>
          </p:txBody>
        </p:sp>
      </p:grpSp>
      <p:sp>
        <p:nvSpPr>
          <p:cNvPr id="16" name="TextBox 16"/>
          <p:cNvSpPr txBox="1"/>
          <p:nvPr/>
        </p:nvSpPr>
        <p:spPr>
          <a:xfrm>
            <a:off x="700927" y="3654208"/>
            <a:ext cx="4941312" cy="1872551"/>
          </a:xfrm>
          <a:prstGeom prst="rect">
            <a:avLst/>
          </a:prstGeom>
        </p:spPr>
        <p:txBody>
          <a:bodyPr lIns="0" tIns="0" rIns="0" bIns="0" rtlCol="0" anchor="t">
            <a:spAutoFit/>
          </a:bodyPr>
          <a:lstStyle/>
          <a:p>
            <a:pPr algn="ctr">
              <a:lnSpc>
                <a:spcPts val="3684"/>
              </a:lnSpc>
              <a:spcBef>
                <a:spcPct val="0"/>
              </a:spcBef>
            </a:pPr>
            <a:r>
              <a:rPr lang="en-US" sz="2631" dirty="0" err="1">
                <a:solidFill>
                  <a:srgbClr val="004AAD"/>
                </a:solidFill>
                <a:latin typeface="Arial"/>
                <a:ea typeface="Arial"/>
                <a:cs typeface="Arial"/>
                <a:sym typeface="Arial"/>
              </a:rPr>
              <a:t>Yapay</a:t>
            </a:r>
            <a:r>
              <a:rPr lang="en-US" sz="2631" dirty="0">
                <a:solidFill>
                  <a:srgbClr val="004AAD"/>
                </a:solidFill>
                <a:latin typeface="Arial"/>
                <a:ea typeface="Arial"/>
                <a:cs typeface="Arial"/>
                <a:sym typeface="Arial"/>
              </a:rPr>
              <a:t> zeka’</a:t>
            </a:r>
            <a:r>
              <a:rPr lang="en-US" sz="2631" dirty="0" err="1">
                <a:solidFill>
                  <a:srgbClr val="004AAD"/>
                </a:solidFill>
                <a:latin typeface="Arial"/>
                <a:ea typeface="Arial"/>
                <a:cs typeface="Arial"/>
                <a:sym typeface="Arial"/>
              </a:rPr>
              <a:t>nın</a:t>
            </a:r>
            <a:r>
              <a:rPr lang="en-US" sz="2631" dirty="0">
                <a:solidFill>
                  <a:srgbClr val="004AAD"/>
                </a:solidFill>
                <a:latin typeface="Arial"/>
                <a:ea typeface="Arial"/>
                <a:cs typeface="Arial"/>
                <a:sym typeface="Arial"/>
              </a:rPr>
              <a:t>’’Baskın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ve</a:t>
            </a:r>
            <a:r>
              <a:rPr lang="en-US" sz="2631" dirty="0">
                <a:solidFill>
                  <a:srgbClr val="004AAD"/>
                </a:solidFill>
                <a:latin typeface="Arial"/>
                <a:ea typeface="Arial"/>
                <a:cs typeface="Arial"/>
                <a:sym typeface="Arial"/>
              </a:rPr>
              <a:t> 2.Duygu </a:t>
            </a:r>
            <a:r>
              <a:rPr lang="en-US" sz="2631" dirty="0" err="1">
                <a:solidFill>
                  <a:srgbClr val="004AAD"/>
                </a:solidFill>
                <a:latin typeface="Arial"/>
                <a:ea typeface="Arial"/>
                <a:cs typeface="Arial"/>
                <a:sym typeface="Arial"/>
              </a:rPr>
              <a:t>olarak</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aynı</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anda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birden</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fazla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analizi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gerçekleştirmesini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sağlamak</a:t>
            </a:r>
            <a:endParaRPr lang="en-US" sz="2631" dirty="0">
              <a:solidFill>
                <a:srgbClr val="004AAD"/>
              </a:solidFill>
              <a:latin typeface="Arial"/>
              <a:ea typeface="Arial"/>
              <a:cs typeface="Arial"/>
              <a:sym typeface="Arial"/>
            </a:endParaRPr>
          </a:p>
        </p:txBody>
      </p:sp>
      <p:grpSp>
        <p:nvGrpSpPr>
          <p:cNvPr id="17" name="Group 17"/>
          <p:cNvGrpSpPr/>
          <p:nvPr/>
        </p:nvGrpSpPr>
        <p:grpSpPr>
          <a:xfrm>
            <a:off x="1028700" y="6188698"/>
            <a:ext cx="5540506" cy="2113834"/>
            <a:chOff x="0" y="0"/>
            <a:chExt cx="1459228" cy="556730"/>
          </a:xfrm>
        </p:grpSpPr>
        <p:sp>
          <p:nvSpPr>
            <p:cNvPr id="18" name="Freeform 18"/>
            <p:cNvSpPr/>
            <p:nvPr/>
          </p:nvSpPr>
          <p:spPr>
            <a:xfrm>
              <a:off x="0" y="0"/>
              <a:ext cx="1459228" cy="556730"/>
            </a:xfrm>
            <a:custGeom>
              <a:avLst/>
              <a:gdLst/>
              <a:ahLst/>
              <a:cxnLst/>
              <a:rect l="l" t="t" r="r" b="b"/>
              <a:pathLst>
                <a:path w="1459228" h="556730">
                  <a:moveTo>
                    <a:pt x="71264" y="0"/>
                  </a:moveTo>
                  <a:lnTo>
                    <a:pt x="1387964" y="0"/>
                  </a:lnTo>
                  <a:cubicBezTo>
                    <a:pt x="1427322" y="0"/>
                    <a:pt x="1459228" y="31906"/>
                    <a:pt x="1459228" y="71264"/>
                  </a:cubicBezTo>
                  <a:lnTo>
                    <a:pt x="1459228" y="485466"/>
                  </a:lnTo>
                  <a:cubicBezTo>
                    <a:pt x="1459228" y="524824"/>
                    <a:pt x="1427322" y="556730"/>
                    <a:pt x="1387964" y="556730"/>
                  </a:cubicBezTo>
                  <a:lnTo>
                    <a:pt x="71264" y="556730"/>
                  </a:lnTo>
                  <a:cubicBezTo>
                    <a:pt x="31906" y="556730"/>
                    <a:pt x="0" y="524824"/>
                    <a:pt x="0" y="485466"/>
                  </a:cubicBezTo>
                  <a:lnTo>
                    <a:pt x="0" y="71264"/>
                  </a:lnTo>
                  <a:cubicBezTo>
                    <a:pt x="0" y="31906"/>
                    <a:pt x="31906" y="0"/>
                    <a:pt x="71264" y="0"/>
                  </a:cubicBezTo>
                  <a:close/>
                </a:path>
              </a:pathLst>
            </a:custGeom>
            <a:solidFill>
              <a:srgbClr val="CDD6FF">
                <a:alpha val="55686"/>
              </a:srgbClr>
            </a:solidFill>
          </p:spPr>
        </p:sp>
        <p:sp>
          <p:nvSpPr>
            <p:cNvPr id="19" name="TextBox 19"/>
            <p:cNvSpPr txBox="1"/>
            <p:nvPr/>
          </p:nvSpPr>
          <p:spPr>
            <a:xfrm>
              <a:off x="0" y="-104775"/>
              <a:ext cx="1459228" cy="661505"/>
            </a:xfrm>
            <a:prstGeom prst="rect">
              <a:avLst/>
            </a:prstGeom>
          </p:spPr>
          <p:txBody>
            <a:bodyPr lIns="50800" tIns="50800" rIns="50800" bIns="50800" rtlCol="0" anchor="ctr"/>
            <a:lstStyle/>
            <a:p>
              <a:pPr algn="ctr">
                <a:lnSpc>
                  <a:spcPts val="3521"/>
                </a:lnSpc>
              </a:pPr>
              <a:endParaRPr/>
            </a:p>
          </p:txBody>
        </p:sp>
      </p:grpSp>
      <p:sp>
        <p:nvSpPr>
          <p:cNvPr id="20" name="TextBox 20"/>
          <p:cNvSpPr txBox="1"/>
          <p:nvPr/>
        </p:nvSpPr>
        <p:spPr>
          <a:xfrm>
            <a:off x="1429499" y="6281046"/>
            <a:ext cx="4941312" cy="1872551"/>
          </a:xfrm>
          <a:prstGeom prst="rect">
            <a:avLst/>
          </a:prstGeom>
        </p:spPr>
        <p:txBody>
          <a:bodyPr lIns="0" tIns="0" rIns="0" bIns="0" rtlCol="0" anchor="t">
            <a:spAutoFit/>
          </a:bodyPr>
          <a:lstStyle/>
          <a:p>
            <a:pPr algn="ctr">
              <a:lnSpc>
                <a:spcPts val="3684"/>
              </a:lnSpc>
              <a:spcBef>
                <a:spcPct val="0"/>
              </a:spcBef>
            </a:pPr>
            <a:r>
              <a:rPr lang="en-US" sz="2631" dirty="0" err="1">
                <a:solidFill>
                  <a:srgbClr val="004AAD"/>
                </a:solidFill>
                <a:latin typeface="Arial"/>
                <a:ea typeface="Arial"/>
                <a:cs typeface="Arial"/>
                <a:sym typeface="Arial"/>
              </a:rPr>
              <a:t>Yapay</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zekaya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yüz</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ve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mimik</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ile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okuma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sistemlerini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birleştirerek</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analizlerini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güçlendirmek</a:t>
            </a:r>
            <a:endParaRPr lang="en-US" sz="2631" dirty="0">
              <a:solidFill>
                <a:srgbClr val="004AAD"/>
              </a:solidFill>
              <a:latin typeface="Arial"/>
              <a:ea typeface="Arial"/>
              <a:cs typeface="Arial"/>
              <a:sym typeface="Arial"/>
            </a:endParaRPr>
          </a:p>
        </p:txBody>
      </p:sp>
      <p:grpSp>
        <p:nvGrpSpPr>
          <p:cNvPr id="21" name="Group 21"/>
          <p:cNvGrpSpPr/>
          <p:nvPr/>
        </p:nvGrpSpPr>
        <p:grpSpPr>
          <a:xfrm>
            <a:off x="11965952" y="1517006"/>
            <a:ext cx="5540506" cy="1776808"/>
            <a:chOff x="0" y="0"/>
            <a:chExt cx="1459228" cy="467966"/>
          </a:xfrm>
        </p:grpSpPr>
        <p:sp>
          <p:nvSpPr>
            <p:cNvPr id="22" name="Freeform 22"/>
            <p:cNvSpPr/>
            <p:nvPr/>
          </p:nvSpPr>
          <p:spPr>
            <a:xfrm>
              <a:off x="0" y="0"/>
              <a:ext cx="1459228" cy="467966"/>
            </a:xfrm>
            <a:custGeom>
              <a:avLst/>
              <a:gdLst/>
              <a:ahLst/>
              <a:cxnLst/>
              <a:rect l="l" t="t" r="r" b="b"/>
              <a:pathLst>
                <a:path w="1459228" h="467966">
                  <a:moveTo>
                    <a:pt x="71264" y="0"/>
                  </a:moveTo>
                  <a:lnTo>
                    <a:pt x="1387964" y="0"/>
                  </a:lnTo>
                  <a:cubicBezTo>
                    <a:pt x="1427322" y="0"/>
                    <a:pt x="1459228" y="31906"/>
                    <a:pt x="1459228" y="71264"/>
                  </a:cubicBezTo>
                  <a:lnTo>
                    <a:pt x="1459228" y="396702"/>
                  </a:lnTo>
                  <a:cubicBezTo>
                    <a:pt x="1459228" y="436060"/>
                    <a:pt x="1427322" y="467966"/>
                    <a:pt x="1387964" y="467966"/>
                  </a:cubicBezTo>
                  <a:lnTo>
                    <a:pt x="71264" y="467966"/>
                  </a:lnTo>
                  <a:cubicBezTo>
                    <a:pt x="31906" y="467966"/>
                    <a:pt x="0" y="436060"/>
                    <a:pt x="0" y="396702"/>
                  </a:cubicBezTo>
                  <a:lnTo>
                    <a:pt x="0" y="71264"/>
                  </a:lnTo>
                  <a:cubicBezTo>
                    <a:pt x="0" y="31906"/>
                    <a:pt x="31906" y="0"/>
                    <a:pt x="71264" y="0"/>
                  </a:cubicBezTo>
                  <a:close/>
                </a:path>
              </a:pathLst>
            </a:custGeom>
            <a:solidFill>
              <a:srgbClr val="CDD6FF">
                <a:alpha val="55686"/>
              </a:srgbClr>
            </a:solidFill>
          </p:spPr>
        </p:sp>
        <p:sp>
          <p:nvSpPr>
            <p:cNvPr id="23" name="TextBox 23"/>
            <p:cNvSpPr txBox="1"/>
            <p:nvPr/>
          </p:nvSpPr>
          <p:spPr>
            <a:xfrm>
              <a:off x="0" y="-104775"/>
              <a:ext cx="1459228" cy="572741"/>
            </a:xfrm>
            <a:prstGeom prst="rect">
              <a:avLst/>
            </a:prstGeom>
          </p:spPr>
          <p:txBody>
            <a:bodyPr lIns="50800" tIns="50800" rIns="50800" bIns="50800" rtlCol="0" anchor="ctr"/>
            <a:lstStyle/>
            <a:p>
              <a:pPr algn="ctr">
                <a:lnSpc>
                  <a:spcPts val="3521"/>
                </a:lnSpc>
              </a:pPr>
              <a:endParaRPr/>
            </a:p>
          </p:txBody>
        </p:sp>
      </p:grpSp>
      <p:sp>
        <p:nvSpPr>
          <p:cNvPr id="24" name="TextBox 24"/>
          <p:cNvSpPr txBox="1"/>
          <p:nvPr/>
        </p:nvSpPr>
        <p:spPr>
          <a:xfrm>
            <a:off x="12265548" y="1637143"/>
            <a:ext cx="4941312" cy="1411506"/>
          </a:xfrm>
          <a:prstGeom prst="rect">
            <a:avLst/>
          </a:prstGeom>
        </p:spPr>
        <p:txBody>
          <a:bodyPr lIns="0" tIns="0" rIns="0" bIns="0" rtlCol="0" anchor="t">
            <a:spAutoFit/>
          </a:bodyPr>
          <a:lstStyle/>
          <a:p>
            <a:pPr algn="ctr">
              <a:lnSpc>
                <a:spcPts val="3684"/>
              </a:lnSpc>
              <a:spcBef>
                <a:spcPct val="0"/>
              </a:spcBef>
            </a:pPr>
            <a:r>
              <a:rPr lang="en-US" sz="2631" dirty="0" err="1">
                <a:solidFill>
                  <a:srgbClr val="004AAD"/>
                </a:solidFill>
                <a:latin typeface="Arial"/>
                <a:ea typeface="Arial"/>
                <a:cs typeface="Arial"/>
                <a:sym typeface="Arial"/>
              </a:rPr>
              <a:t>Kişilerin</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kendilerine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yardım</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edebilmesine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yardımcı</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olacak</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temelli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bir</a:t>
            </a:r>
            <a:r>
              <a:rPr lang="en-US" sz="2631" dirty="0">
                <a:solidFill>
                  <a:srgbClr val="004AAD"/>
                </a:solidFill>
                <a:latin typeface="Arial"/>
                <a:ea typeface="Arial"/>
                <a:cs typeface="Arial"/>
                <a:sym typeface="Arial"/>
              </a:rPr>
              <a:t> APP </a:t>
            </a:r>
            <a:r>
              <a:rPr lang="en-US" sz="2631" dirty="0" err="1">
                <a:solidFill>
                  <a:srgbClr val="004AAD"/>
                </a:solidFill>
                <a:latin typeface="Arial"/>
                <a:ea typeface="Arial"/>
                <a:cs typeface="Arial"/>
                <a:sym typeface="Arial"/>
              </a:rPr>
              <a:t>geliştirmek</a:t>
            </a:r>
            <a:endParaRPr lang="en-US" sz="2631" dirty="0">
              <a:solidFill>
                <a:srgbClr val="004AAD"/>
              </a:solidFill>
              <a:latin typeface="Arial"/>
              <a:ea typeface="Arial"/>
              <a:cs typeface="Arial"/>
              <a:sym typeface="Arial"/>
            </a:endParaRPr>
          </a:p>
        </p:txBody>
      </p:sp>
      <p:grpSp>
        <p:nvGrpSpPr>
          <p:cNvPr id="25" name="Group 25"/>
          <p:cNvGrpSpPr/>
          <p:nvPr/>
        </p:nvGrpSpPr>
        <p:grpSpPr>
          <a:xfrm>
            <a:off x="12565145" y="3728780"/>
            <a:ext cx="5540506" cy="2095358"/>
            <a:chOff x="0" y="0"/>
            <a:chExt cx="1459228" cy="551864"/>
          </a:xfrm>
        </p:grpSpPr>
        <p:sp>
          <p:nvSpPr>
            <p:cNvPr id="26" name="Freeform 26"/>
            <p:cNvSpPr/>
            <p:nvPr/>
          </p:nvSpPr>
          <p:spPr>
            <a:xfrm>
              <a:off x="0" y="0"/>
              <a:ext cx="1459228" cy="551864"/>
            </a:xfrm>
            <a:custGeom>
              <a:avLst/>
              <a:gdLst/>
              <a:ahLst/>
              <a:cxnLst/>
              <a:rect l="l" t="t" r="r" b="b"/>
              <a:pathLst>
                <a:path w="1459228" h="551864">
                  <a:moveTo>
                    <a:pt x="71264" y="0"/>
                  </a:moveTo>
                  <a:lnTo>
                    <a:pt x="1387964" y="0"/>
                  </a:lnTo>
                  <a:cubicBezTo>
                    <a:pt x="1427322" y="0"/>
                    <a:pt x="1459228" y="31906"/>
                    <a:pt x="1459228" y="71264"/>
                  </a:cubicBezTo>
                  <a:lnTo>
                    <a:pt x="1459228" y="480600"/>
                  </a:lnTo>
                  <a:cubicBezTo>
                    <a:pt x="1459228" y="519958"/>
                    <a:pt x="1427322" y="551864"/>
                    <a:pt x="1387964" y="551864"/>
                  </a:cubicBezTo>
                  <a:lnTo>
                    <a:pt x="71264" y="551864"/>
                  </a:lnTo>
                  <a:cubicBezTo>
                    <a:pt x="31906" y="551864"/>
                    <a:pt x="0" y="519958"/>
                    <a:pt x="0" y="480600"/>
                  </a:cubicBezTo>
                  <a:lnTo>
                    <a:pt x="0" y="71264"/>
                  </a:lnTo>
                  <a:cubicBezTo>
                    <a:pt x="0" y="31906"/>
                    <a:pt x="31906" y="0"/>
                    <a:pt x="71264" y="0"/>
                  </a:cubicBezTo>
                  <a:close/>
                </a:path>
              </a:pathLst>
            </a:custGeom>
            <a:solidFill>
              <a:srgbClr val="CDD6FF">
                <a:alpha val="55686"/>
              </a:srgbClr>
            </a:solidFill>
          </p:spPr>
        </p:sp>
        <p:sp>
          <p:nvSpPr>
            <p:cNvPr id="27" name="TextBox 27"/>
            <p:cNvSpPr txBox="1"/>
            <p:nvPr/>
          </p:nvSpPr>
          <p:spPr>
            <a:xfrm>
              <a:off x="0" y="-104775"/>
              <a:ext cx="1459228" cy="656639"/>
            </a:xfrm>
            <a:prstGeom prst="rect">
              <a:avLst/>
            </a:prstGeom>
          </p:spPr>
          <p:txBody>
            <a:bodyPr lIns="50800" tIns="50800" rIns="50800" bIns="50800" rtlCol="0" anchor="ctr"/>
            <a:lstStyle/>
            <a:p>
              <a:pPr algn="ctr">
                <a:lnSpc>
                  <a:spcPts val="3521"/>
                </a:lnSpc>
              </a:pPr>
              <a:endParaRPr/>
            </a:p>
          </p:txBody>
        </p:sp>
      </p:grpSp>
      <p:sp>
        <p:nvSpPr>
          <p:cNvPr id="28" name="TextBox 28"/>
          <p:cNvSpPr txBox="1"/>
          <p:nvPr/>
        </p:nvSpPr>
        <p:spPr>
          <a:xfrm>
            <a:off x="12743037" y="3822475"/>
            <a:ext cx="5184721" cy="1872551"/>
          </a:xfrm>
          <a:prstGeom prst="rect">
            <a:avLst/>
          </a:prstGeom>
        </p:spPr>
        <p:txBody>
          <a:bodyPr lIns="0" tIns="0" rIns="0" bIns="0" rtlCol="0" anchor="t">
            <a:spAutoFit/>
          </a:bodyPr>
          <a:lstStyle/>
          <a:p>
            <a:pPr algn="ctr">
              <a:lnSpc>
                <a:spcPts val="3684"/>
              </a:lnSpc>
              <a:spcBef>
                <a:spcPct val="0"/>
              </a:spcBef>
            </a:pPr>
            <a:r>
              <a:rPr lang="en-US" sz="2631" dirty="0" err="1">
                <a:solidFill>
                  <a:srgbClr val="004AAD"/>
                </a:solidFill>
                <a:latin typeface="Arial"/>
                <a:ea typeface="Arial"/>
                <a:cs typeface="Arial"/>
                <a:sym typeface="Arial"/>
              </a:rPr>
              <a:t>Terapistler</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ve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danışanların</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seanslarda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kullanabilmesi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adına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analizi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yapabilen</a:t>
            </a:r>
            <a:r>
              <a:rPr lang="en-US" sz="2631" dirty="0">
                <a:solidFill>
                  <a:srgbClr val="004AAD"/>
                </a:solidFill>
                <a:latin typeface="Arial"/>
                <a:ea typeface="Arial"/>
                <a:cs typeface="Arial"/>
                <a:sym typeface="Arial"/>
              </a:rPr>
              <a:t> APP </a:t>
            </a:r>
            <a:r>
              <a:rPr lang="en-US" sz="2631" dirty="0" err="1">
                <a:solidFill>
                  <a:srgbClr val="004AAD"/>
                </a:solidFill>
                <a:latin typeface="Arial"/>
                <a:ea typeface="Arial"/>
                <a:cs typeface="Arial"/>
                <a:sym typeface="Arial"/>
              </a:rPr>
              <a:t>geliştirmek</a:t>
            </a:r>
            <a:endParaRPr lang="en-US" sz="2631" dirty="0">
              <a:solidFill>
                <a:srgbClr val="004AAD"/>
              </a:solidFill>
              <a:latin typeface="Arial"/>
              <a:ea typeface="Arial"/>
              <a:cs typeface="Arial"/>
              <a:sym typeface="Arial"/>
            </a:endParaRPr>
          </a:p>
        </p:txBody>
      </p:sp>
      <p:sp>
        <p:nvSpPr>
          <p:cNvPr id="29" name="TextBox 29"/>
          <p:cNvSpPr txBox="1"/>
          <p:nvPr/>
        </p:nvSpPr>
        <p:spPr>
          <a:xfrm>
            <a:off x="12265548" y="6682738"/>
            <a:ext cx="4941312" cy="1411506"/>
          </a:xfrm>
          <a:prstGeom prst="rect">
            <a:avLst/>
          </a:prstGeom>
        </p:spPr>
        <p:txBody>
          <a:bodyPr lIns="0" tIns="0" rIns="0" bIns="0" rtlCol="0" anchor="t">
            <a:spAutoFit/>
          </a:bodyPr>
          <a:lstStyle/>
          <a:p>
            <a:pPr algn="ctr">
              <a:lnSpc>
                <a:spcPts val="3684"/>
              </a:lnSpc>
              <a:spcBef>
                <a:spcPct val="0"/>
              </a:spcBef>
            </a:pPr>
            <a:r>
              <a:rPr lang="en-US" sz="2631" dirty="0" err="1">
                <a:solidFill>
                  <a:srgbClr val="004AAD"/>
                </a:solidFill>
                <a:latin typeface="Arial"/>
                <a:ea typeface="Arial"/>
                <a:cs typeface="Arial"/>
                <a:sym typeface="Arial"/>
              </a:rPr>
              <a:t>Çocuklarla</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duygu</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ve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düşünceleri</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ayırt</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etmelerine</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yardımcı</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olabilecek</a:t>
            </a:r>
            <a:r>
              <a:rPr lang="en-US" sz="2631" dirty="0">
                <a:solidFill>
                  <a:srgbClr val="004AAD"/>
                </a:solidFill>
                <a:latin typeface="Arial"/>
                <a:ea typeface="Arial"/>
                <a:cs typeface="Arial"/>
                <a:sym typeface="Arial"/>
              </a:rPr>
              <a:t> </a:t>
            </a:r>
            <a:r>
              <a:rPr lang="en-US" sz="2631" dirty="0" err="1">
                <a:solidFill>
                  <a:srgbClr val="004AAD"/>
                </a:solidFill>
                <a:latin typeface="Arial"/>
                <a:ea typeface="Arial"/>
                <a:cs typeface="Arial"/>
                <a:sym typeface="Arial"/>
              </a:rPr>
              <a:t>bir</a:t>
            </a:r>
            <a:r>
              <a:rPr lang="en-US" sz="2631" dirty="0">
                <a:solidFill>
                  <a:srgbClr val="004AAD"/>
                </a:solidFill>
                <a:latin typeface="Arial"/>
                <a:ea typeface="Arial"/>
                <a:cs typeface="Arial"/>
                <a:sym typeface="Arial"/>
              </a:rPr>
              <a:t> APP </a:t>
            </a:r>
            <a:r>
              <a:rPr lang="en-US" sz="2631" dirty="0" err="1">
                <a:solidFill>
                  <a:srgbClr val="004AAD"/>
                </a:solidFill>
                <a:latin typeface="Arial"/>
                <a:ea typeface="Arial"/>
                <a:cs typeface="Arial"/>
                <a:sym typeface="Arial"/>
              </a:rPr>
              <a:t>geliştirmek</a:t>
            </a:r>
            <a:endParaRPr lang="en-US" sz="2631" dirty="0">
              <a:solidFill>
                <a:srgbClr val="004AAD"/>
              </a:solidFill>
              <a:latin typeface="Arial"/>
              <a:ea typeface="Arial"/>
              <a:cs typeface="Arial"/>
              <a:sym typeface="Arial"/>
            </a:endParaRPr>
          </a:p>
        </p:txBody>
      </p:sp>
      <p:sp>
        <p:nvSpPr>
          <p:cNvPr id="30" name="Freeform 30"/>
          <p:cNvSpPr/>
          <p:nvPr/>
        </p:nvSpPr>
        <p:spPr>
          <a:xfrm>
            <a:off x="6273253" y="1897061"/>
            <a:ext cx="5992295" cy="6431730"/>
          </a:xfrm>
          <a:custGeom>
            <a:avLst/>
            <a:gdLst/>
            <a:ahLst/>
            <a:cxnLst/>
            <a:rect l="l" t="t" r="r" b="b"/>
            <a:pathLst>
              <a:path w="5992295" h="6431730">
                <a:moveTo>
                  <a:pt x="0" y="0"/>
                </a:moveTo>
                <a:lnTo>
                  <a:pt x="5992295" y="0"/>
                </a:lnTo>
                <a:lnTo>
                  <a:pt x="5992295" y="6431730"/>
                </a:lnTo>
                <a:lnTo>
                  <a:pt x="0" y="6431730"/>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sp>
        <p:nvSpPr>
          <p:cNvPr id="4" name="TextBox 4"/>
          <p:cNvSpPr txBox="1"/>
          <p:nvPr/>
        </p:nvSpPr>
        <p:spPr>
          <a:xfrm>
            <a:off x="7416403" y="742950"/>
            <a:ext cx="3455194" cy="641201"/>
          </a:xfrm>
          <a:prstGeom prst="rect">
            <a:avLst/>
          </a:prstGeom>
        </p:spPr>
        <p:txBody>
          <a:bodyPr lIns="0" tIns="0" rIns="0" bIns="0" rtlCol="0" anchor="t">
            <a:spAutoFit/>
          </a:bodyPr>
          <a:lstStyle/>
          <a:p>
            <a:pPr algn="ctr">
              <a:lnSpc>
                <a:spcPts val="5038"/>
              </a:lnSpc>
            </a:pPr>
            <a:r>
              <a:rPr lang="en-US" sz="3598" dirty="0" smtClean="0">
                <a:solidFill>
                  <a:srgbClr val="004AAD"/>
                </a:solidFill>
                <a:latin typeface="Arial Bold"/>
                <a:ea typeface="Arial Bold"/>
                <a:cs typeface="Arial Bold"/>
                <a:sym typeface="Arial Bold"/>
              </a:rPr>
              <a:t>DEMO VİDEO</a:t>
            </a:r>
            <a:endParaRPr lang="en-US" sz="3598" dirty="0">
              <a:solidFill>
                <a:srgbClr val="004AAD"/>
              </a:solidFill>
              <a:latin typeface="Arial Bold"/>
              <a:ea typeface="Arial Bold"/>
              <a:cs typeface="Arial Bold"/>
              <a:sym typeface="Arial Bold"/>
            </a:endParaRPr>
          </a:p>
        </p:txBody>
      </p:sp>
      <p:graphicFrame>
        <p:nvGraphicFramePr>
          <p:cNvPr id="6" name="Nesne 5"/>
          <p:cNvGraphicFramePr>
            <a:graphicFrameLocks noChangeAspect="1"/>
          </p:cNvGraphicFramePr>
          <p:nvPr>
            <p:extLst>
              <p:ext uri="{D42A27DB-BD31-4B8C-83A1-F6EECF244321}">
                <p14:modId xmlns:p14="http://schemas.microsoft.com/office/powerpoint/2010/main" val="1332999970"/>
              </p:ext>
            </p:extLst>
          </p:nvPr>
        </p:nvGraphicFramePr>
        <p:xfrm>
          <a:off x="5981700" y="1790700"/>
          <a:ext cx="6324600" cy="1614791"/>
        </p:xfrm>
        <a:graphic>
          <a:graphicData uri="http://schemas.openxmlformats.org/presentationml/2006/ole">
            <mc:AlternateContent xmlns:mc="http://schemas.openxmlformats.org/markup-compatibility/2006">
              <mc:Choice xmlns:v="urn:schemas-microsoft-com:vml" Requires="v">
                <p:oleObj spid="_x0000_s1029" name="Paketleyici Kabuk Nesnesi" showAsIcon="1" r:id="rId4" imgW="1715760" imgH="437400" progId="Package">
                  <p:embed/>
                </p:oleObj>
              </mc:Choice>
              <mc:Fallback>
                <p:oleObj name="Paketleyici Kabuk Nesnesi" showAsIcon="1" r:id="rId4" imgW="1715760" imgH="437400" progId="Package">
                  <p:embed/>
                  <p:pic>
                    <p:nvPicPr>
                      <p:cNvPr id="0" name=""/>
                      <p:cNvPicPr/>
                      <p:nvPr/>
                    </p:nvPicPr>
                    <p:blipFill>
                      <a:blip r:embed="rId5"/>
                      <a:stretch>
                        <a:fillRect/>
                      </a:stretch>
                    </p:blipFill>
                    <p:spPr>
                      <a:xfrm>
                        <a:off x="5981700" y="1790700"/>
                        <a:ext cx="6324600" cy="1614791"/>
                      </a:xfrm>
                      <a:prstGeom prst="rect">
                        <a:avLst/>
                      </a:prstGeom>
                    </p:spPr>
                  </p:pic>
                </p:oleObj>
              </mc:Fallback>
            </mc:AlternateContent>
          </a:graphicData>
        </a:graphic>
      </p:graphicFrame>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392" y="3767137"/>
            <a:ext cx="13879208" cy="3639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1589392" y="7658100"/>
            <a:ext cx="8782982" cy="923330"/>
          </a:xfrm>
          <a:prstGeom prst="rect">
            <a:avLst/>
          </a:prstGeom>
        </p:spPr>
        <p:txBody>
          <a:bodyPr wrap="none">
            <a:spAutoFit/>
          </a:bodyPr>
          <a:lstStyle/>
          <a:p>
            <a:r>
              <a:rPr lang="tr-TR" dirty="0" smtClean="0"/>
              <a:t>G</a:t>
            </a:r>
            <a:r>
              <a:rPr lang="en-US" dirty="0"/>
              <a:t>i</a:t>
            </a:r>
            <a:r>
              <a:rPr lang="tr-TR" dirty="0" err="1" smtClean="0"/>
              <a:t>thub</a:t>
            </a:r>
            <a:r>
              <a:rPr lang="en-US" dirty="0" smtClean="0"/>
              <a:t>: </a:t>
            </a:r>
            <a:r>
              <a:rPr lang="tr-TR" dirty="0" smtClean="0">
                <a:hlinkClick r:id="rId7"/>
              </a:rPr>
              <a:t>https</a:t>
            </a:r>
            <a:r>
              <a:rPr lang="tr-TR" dirty="0">
                <a:hlinkClick r:id="rId7"/>
              </a:rPr>
              <a:t>://</a:t>
            </a:r>
            <a:r>
              <a:rPr lang="tr-TR" dirty="0" smtClean="0">
                <a:hlinkClick r:id="rId7"/>
              </a:rPr>
              <a:t>github.com/aigalactica/Teknofest-Dogal-dil-isleme/tree/main</a:t>
            </a:r>
            <a:endParaRPr lang="en-US" dirty="0" smtClean="0"/>
          </a:p>
          <a:p>
            <a:r>
              <a:rPr lang="en-US" dirty="0"/>
              <a:t>Drive : </a:t>
            </a:r>
            <a:r>
              <a:rPr lang="en-US" dirty="0">
                <a:hlinkClick r:id="rId8"/>
              </a:rPr>
              <a:t>https://</a:t>
            </a:r>
            <a:r>
              <a:rPr lang="en-US" dirty="0" smtClean="0">
                <a:hlinkClick r:id="rId8"/>
              </a:rPr>
              <a:t>drive.google.com/drive/u/0/folders/1_4zXXN1rp5pG3qkAP-ZWap5DIbfi3YU1</a:t>
            </a:r>
            <a:r>
              <a:rPr lang="en-US" dirty="0" smtClean="0"/>
              <a:t/>
            </a:r>
            <a:br>
              <a:rPr lang="en-US" dirty="0" smtClean="0"/>
            </a:br>
            <a:endParaRPr lang="tr-TR" dirty="0"/>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1123325" y="3454886"/>
            <a:ext cx="16041351" cy="1757433"/>
          </a:xfrm>
          <a:prstGeom prst="rect">
            <a:avLst/>
          </a:prstGeom>
        </p:spPr>
        <p:txBody>
          <a:bodyPr lIns="0" tIns="0" rIns="0" bIns="0" rtlCol="0" anchor="t">
            <a:spAutoFit/>
          </a:bodyPr>
          <a:lstStyle/>
          <a:p>
            <a:pPr algn="ctr">
              <a:lnSpc>
                <a:spcPts val="12858"/>
              </a:lnSpc>
            </a:pPr>
            <a:r>
              <a:rPr lang="en-US" sz="9184">
                <a:solidFill>
                  <a:srgbClr val="004AAD"/>
                </a:solidFill>
                <a:latin typeface="HK Modular"/>
                <a:ea typeface="HK Modular"/>
                <a:cs typeface="HK Modular"/>
                <a:sym typeface="HK Modular"/>
              </a:rPr>
              <a:t>TEŞEKKÜRLER</a:t>
            </a: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906103" y="553951"/>
            <a:ext cx="2907228" cy="787573"/>
          </a:xfrm>
          <a:prstGeom prst="rect">
            <a:avLst/>
          </a:prstGeom>
        </p:spPr>
        <p:txBody>
          <a:bodyPr lIns="0" tIns="0" rIns="0" bIns="0" rtlCol="0" anchor="t">
            <a:spAutoFit/>
          </a:bodyPr>
          <a:lstStyle/>
          <a:p>
            <a:pPr algn="ctr">
              <a:lnSpc>
                <a:spcPts val="5766"/>
              </a:lnSpc>
            </a:pPr>
            <a:r>
              <a:rPr lang="en-US" sz="4118">
                <a:solidFill>
                  <a:srgbClr val="004AAD"/>
                </a:solidFill>
                <a:latin typeface="Arial Bold"/>
                <a:ea typeface="Arial Bold"/>
                <a:cs typeface="Arial Bold"/>
                <a:sym typeface="Arial Bold"/>
              </a:rPr>
              <a:t>EKİBİMİZ</a:t>
            </a:r>
          </a:p>
        </p:txBody>
      </p:sp>
      <p:grpSp>
        <p:nvGrpSpPr>
          <p:cNvPr id="5" name="Group 5"/>
          <p:cNvGrpSpPr>
            <a:grpSpLocks noChangeAspect="1"/>
          </p:cNvGrpSpPr>
          <p:nvPr/>
        </p:nvGrpSpPr>
        <p:grpSpPr>
          <a:xfrm>
            <a:off x="1664095" y="1443780"/>
            <a:ext cx="2902981" cy="2768908"/>
            <a:chOff x="0" y="0"/>
            <a:chExt cx="6324600" cy="6032500"/>
          </a:xfrm>
        </p:grpSpPr>
        <p:sp>
          <p:nvSpPr>
            <p:cNvPr id="6" name="Freeform 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3"/>
              <a:stretch>
                <a:fillRect t="-5579" b="-34493"/>
              </a:stretch>
            </a:blipFill>
          </p:spPr>
        </p:sp>
        <p:sp>
          <p:nvSpPr>
            <p:cNvPr id="7" name="Freeform 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grpSp>
        <p:nvGrpSpPr>
          <p:cNvPr id="8" name="Group 8"/>
          <p:cNvGrpSpPr>
            <a:grpSpLocks noChangeAspect="1"/>
          </p:cNvGrpSpPr>
          <p:nvPr/>
        </p:nvGrpSpPr>
        <p:grpSpPr>
          <a:xfrm>
            <a:off x="1728494" y="5393142"/>
            <a:ext cx="2800949" cy="2671588"/>
            <a:chOff x="0" y="0"/>
            <a:chExt cx="6324600" cy="6032500"/>
          </a:xfrm>
        </p:grpSpPr>
        <p:sp>
          <p:nvSpPr>
            <p:cNvPr id="9" name="Freeform 9"/>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260" t="-30615" r="-487" b="-34056"/>
              </a:stretch>
            </a:blipFill>
          </p:spPr>
        </p:sp>
        <p:sp>
          <p:nvSpPr>
            <p:cNvPr id="10" name="Freeform 10"/>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grpSp>
        <p:nvGrpSpPr>
          <p:cNvPr id="11" name="Group 11"/>
          <p:cNvGrpSpPr>
            <a:grpSpLocks noChangeAspect="1"/>
          </p:cNvGrpSpPr>
          <p:nvPr/>
        </p:nvGrpSpPr>
        <p:grpSpPr>
          <a:xfrm>
            <a:off x="10898726" y="1443780"/>
            <a:ext cx="2902981" cy="2768908"/>
            <a:chOff x="0" y="0"/>
            <a:chExt cx="6324600" cy="6032500"/>
          </a:xfrm>
        </p:grpSpPr>
        <p:sp>
          <p:nvSpPr>
            <p:cNvPr id="12" name="Freeform 12"/>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5"/>
              <a:stretch>
                <a:fillRect t="-43382" b="-43382"/>
              </a:stretch>
            </a:blipFill>
          </p:spPr>
        </p:sp>
        <p:sp>
          <p:nvSpPr>
            <p:cNvPr id="13" name="Freeform 13"/>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sp>
        <p:nvSpPr>
          <p:cNvPr id="14" name="TextBox 14"/>
          <p:cNvSpPr txBox="1"/>
          <p:nvPr/>
        </p:nvSpPr>
        <p:spPr>
          <a:xfrm>
            <a:off x="13901868" y="2662207"/>
            <a:ext cx="4247150" cy="1075728"/>
          </a:xfrm>
          <a:prstGeom prst="rect">
            <a:avLst/>
          </a:prstGeom>
        </p:spPr>
        <p:txBody>
          <a:bodyPr lIns="0" tIns="0" rIns="0" bIns="0" rtlCol="0" anchor="t">
            <a:spAutoFit/>
          </a:bodyPr>
          <a:lstStyle/>
          <a:p>
            <a:pPr algn="ctr">
              <a:lnSpc>
                <a:spcPts val="2799"/>
              </a:lnSpc>
            </a:pPr>
            <a:r>
              <a:rPr lang="en-US" sz="2392">
                <a:solidFill>
                  <a:srgbClr val="004AAD"/>
                </a:solidFill>
                <a:latin typeface="Roboto Condensed"/>
                <a:ea typeface="Roboto Condensed"/>
                <a:cs typeface="Roboto Condensed"/>
                <a:sym typeface="Roboto Condensed"/>
              </a:rPr>
              <a:t>Züleyha Irmak</a:t>
            </a:r>
          </a:p>
          <a:p>
            <a:pPr algn="ctr">
              <a:lnSpc>
                <a:spcPts val="2799"/>
              </a:lnSpc>
            </a:pPr>
            <a:r>
              <a:rPr lang="en-US" sz="2392">
                <a:solidFill>
                  <a:srgbClr val="004AAD"/>
                </a:solidFill>
                <a:latin typeface="Roboto Condensed"/>
                <a:ea typeface="Roboto Condensed"/>
                <a:cs typeface="Roboto Condensed"/>
                <a:sym typeface="Roboto Condensed"/>
              </a:rPr>
              <a:t>Bilgisayar Mühendisliği - ATU</a:t>
            </a:r>
          </a:p>
          <a:p>
            <a:pPr algn="ctr">
              <a:lnSpc>
                <a:spcPts val="2799"/>
              </a:lnSpc>
            </a:pPr>
            <a:r>
              <a:rPr lang="en-US" sz="2392">
                <a:solidFill>
                  <a:srgbClr val="004AAD"/>
                </a:solidFill>
                <a:latin typeface="Roboto Condensed"/>
                <a:ea typeface="Roboto Condensed"/>
                <a:cs typeface="Roboto Condensed"/>
                <a:sym typeface="Roboto Condensed"/>
              </a:rPr>
              <a:t>Yüksek Lisans - 1. Sınıf</a:t>
            </a:r>
          </a:p>
        </p:txBody>
      </p:sp>
      <p:grpSp>
        <p:nvGrpSpPr>
          <p:cNvPr id="15" name="Group 15"/>
          <p:cNvGrpSpPr>
            <a:grpSpLocks noChangeAspect="1"/>
          </p:cNvGrpSpPr>
          <p:nvPr/>
        </p:nvGrpSpPr>
        <p:grpSpPr>
          <a:xfrm>
            <a:off x="11000758" y="5393142"/>
            <a:ext cx="2800949" cy="2671588"/>
            <a:chOff x="0" y="0"/>
            <a:chExt cx="6324600" cy="6032500"/>
          </a:xfrm>
        </p:grpSpPr>
        <p:sp>
          <p:nvSpPr>
            <p:cNvPr id="16" name="Freeform 1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6"/>
              <a:stretch>
                <a:fillRect l="-28009" t="-76227" r="-33803" b="-51060"/>
              </a:stretch>
            </a:blipFill>
          </p:spPr>
        </p:sp>
        <p:sp>
          <p:nvSpPr>
            <p:cNvPr id="17" name="Freeform 1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sp>
      </p:grpSp>
      <p:sp>
        <p:nvSpPr>
          <p:cNvPr id="18" name="TextBox 18"/>
          <p:cNvSpPr txBox="1"/>
          <p:nvPr/>
        </p:nvSpPr>
        <p:spPr>
          <a:xfrm>
            <a:off x="4699421" y="2599265"/>
            <a:ext cx="4660295" cy="1138670"/>
          </a:xfrm>
          <a:prstGeom prst="rect">
            <a:avLst/>
          </a:prstGeom>
        </p:spPr>
        <p:txBody>
          <a:bodyPr lIns="0" tIns="0" rIns="0" bIns="0" rtlCol="0" anchor="t">
            <a:spAutoFit/>
          </a:bodyPr>
          <a:lstStyle/>
          <a:p>
            <a:pPr algn="ctr">
              <a:lnSpc>
                <a:spcPts val="2963"/>
              </a:lnSpc>
            </a:pPr>
            <a:r>
              <a:rPr lang="en-US" sz="2532">
                <a:solidFill>
                  <a:srgbClr val="004AAD"/>
                </a:solidFill>
                <a:latin typeface="Roboto Condensed"/>
                <a:ea typeface="Roboto Condensed"/>
                <a:cs typeface="Roboto Condensed"/>
                <a:sym typeface="Roboto Condensed"/>
              </a:rPr>
              <a:t>Doç. Dr. Mümine Kaya Keleş</a:t>
            </a:r>
          </a:p>
          <a:p>
            <a:pPr algn="ctr">
              <a:lnSpc>
                <a:spcPts val="2963"/>
              </a:lnSpc>
            </a:pPr>
            <a:r>
              <a:rPr lang="en-US" sz="2532">
                <a:solidFill>
                  <a:srgbClr val="004AAD"/>
                </a:solidFill>
                <a:latin typeface="Roboto Condensed"/>
                <a:ea typeface="Roboto Condensed"/>
                <a:cs typeface="Roboto Condensed"/>
                <a:sym typeface="Roboto Condensed"/>
              </a:rPr>
              <a:t>Bilgisayar ve Bilişim Fakültesi</a:t>
            </a:r>
          </a:p>
          <a:p>
            <a:pPr algn="ctr">
              <a:lnSpc>
                <a:spcPts val="2963"/>
              </a:lnSpc>
            </a:pPr>
            <a:r>
              <a:rPr lang="en-US" sz="2532">
                <a:solidFill>
                  <a:srgbClr val="004AAD"/>
                </a:solidFill>
                <a:latin typeface="Roboto Condensed"/>
                <a:ea typeface="Roboto Condensed"/>
                <a:cs typeface="Roboto Condensed"/>
                <a:sym typeface="Roboto Condensed"/>
              </a:rPr>
              <a:t>Bilgisayar Mühendisliği - ATU</a:t>
            </a:r>
          </a:p>
        </p:txBody>
      </p:sp>
      <p:sp>
        <p:nvSpPr>
          <p:cNvPr id="19" name="TextBox 19"/>
          <p:cNvSpPr txBox="1"/>
          <p:nvPr/>
        </p:nvSpPr>
        <p:spPr>
          <a:xfrm>
            <a:off x="5214367" y="6481276"/>
            <a:ext cx="3630403" cy="1135428"/>
          </a:xfrm>
          <a:prstGeom prst="rect">
            <a:avLst/>
          </a:prstGeom>
        </p:spPr>
        <p:txBody>
          <a:bodyPr lIns="0" tIns="0" rIns="0" bIns="0" rtlCol="0" anchor="t">
            <a:spAutoFit/>
          </a:bodyPr>
          <a:lstStyle/>
          <a:p>
            <a:pPr algn="ctr">
              <a:lnSpc>
                <a:spcPts val="2954"/>
              </a:lnSpc>
            </a:pPr>
            <a:r>
              <a:rPr lang="en-US" sz="2525">
                <a:solidFill>
                  <a:srgbClr val="004AAD"/>
                </a:solidFill>
                <a:latin typeface="Roboto Condensed"/>
                <a:ea typeface="Roboto Condensed"/>
                <a:cs typeface="Roboto Condensed"/>
                <a:sym typeface="Roboto Condensed"/>
              </a:rPr>
              <a:t>Arş. Gör. Kerem Keskin</a:t>
            </a:r>
          </a:p>
          <a:p>
            <a:pPr algn="ctr">
              <a:lnSpc>
                <a:spcPts val="2954"/>
              </a:lnSpc>
            </a:pPr>
            <a:r>
              <a:rPr lang="en-US" sz="2525">
                <a:solidFill>
                  <a:srgbClr val="004AAD"/>
                </a:solidFill>
                <a:latin typeface="Roboto Condensed"/>
                <a:ea typeface="Roboto Condensed"/>
                <a:cs typeface="Roboto Condensed"/>
                <a:sym typeface="Roboto Condensed"/>
              </a:rPr>
              <a:t>Bilgisayar Mühendisliği -ATU</a:t>
            </a:r>
          </a:p>
          <a:p>
            <a:pPr algn="ctr">
              <a:lnSpc>
                <a:spcPts val="2954"/>
              </a:lnSpc>
            </a:pPr>
            <a:r>
              <a:rPr lang="en-US" sz="2525">
                <a:solidFill>
                  <a:srgbClr val="004AAD"/>
                </a:solidFill>
                <a:latin typeface="Roboto Condensed"/>
                <a:ea typeface="Roboto Condensed"/>
                <a:cs typeface="Roboto Condensed"/>
                <a:sym typeface="Roboto Condensed"/>
              </a:rPr>
              <a:t>Yüksek Lisans - 1.Sınıf</a:t>
            </a:r>
          </a:p>
        </p:txBody>
      </p:sp>
      <p:sp>
        <p:nvSpPr>
          <p:cNvPr id="20" name="TextBox 20"/>
          <p:cNvSpPr txBox="1"/>
          <p:nvPr/>
        </p:nvSpPr>
        <p:spPr>
          <a:xfrm>
            <a:off x="14250103" y="6406758"/>
            <a:ext cx="3550681" cy="1495425"/>
          </a:xfrm>
          <a:prstGeom prst="rect">
            <a:avLst/>
          </a:prstGeom>
        </p:spPr>
        <p:txBody>
          <a:bodyPr lIns="0" tIns="0" rIns="0" bIns="0" rtlCol="0" anchor="t">
            <a:spAutoFit/>
          </a:bodyPr>
          <a:lstStyle/>
          <a:p>
            <a:pPr algn="ctr">
              <a:lnSpc>
                <a:spcPts val="2925"/>
              </a:lnSpc>
            </a:pPr>
            <a:r>
              <a:rPr lang="en-US" sz="2500">
                <a:solidFill>
                  <a:srgbClr val="004AAD"/>
                </a:solidFill>
                <a:latin typeface="Roboto Condensed"/>
                <a:ea typeface="Roboto Condensed"/>
                <a:cs typeface="Roboto Condensed"/>
                <a:sym typeface="Roboto Condensed"/>
              </a:rPr>
              <a:t>Meryem ŞEN</a:t>
            </a:r>
          </a:p>
          <a:p>
            <a:pPr algn="ctr">
              <a:lnSpc>
                <a:spcPts val="2925"/>
              </a:lnSpc>
            </a:pPr>
            <a:r>
              <a:rPr lang="en-US" sz="2500">
                <a:solidFill>
                  <a:srgbClr val="004AAD"/>
                </a:solidFill>
                <a:latin typeface="Roboto Condensed"/>
                <a:ea typeface="Roboto Condensed"/>
                <a:cs typeface="Roboto Condensed"/>
                <a:sym typeface="Roboto Condensed"/>
              </a:rPr>
              <a:t>Psikolojik Danışmanlık ve Rehberlik - ÇÜ Yüksek Lisans -1.Sınıf</a:t>
            </a:r>
          </a:p>
        </p:txBody>
      </p:sp>
      <p:sp>
        <p:nvSpPr>
          <p:cNvPr id="21" name="TextBox 21"/>
          <p:cNvSpPr txBox="1"/>
          <p:nvPr/>
        </p:nvSpPr>
        <p:spPr>
          <a:xfrm>
            <a:off x="5453540" y="1867467"/>
            <a:ext cx="2876285" cy="526514"/>
          </a:xfrm>
          <a:prstGeom prst="rect">
            <a:avLst/>
          </a:prstGeom>
        </p:spPr>
        <p:txBody>
          <a:bodyPr lIns="0" tIns="0" rIns="0" bIns="0" rtlCol="0" anchor="t">
            <a:spAutoFit/>
          </a:bodyPr>
          <a:lstStyle/>
          <a:p>
            <a:pPr algn="ctr">
              <a:lnSpc>
                <a:spcPts val="4185"/>
              </a:lnSpc>
            </a:pPr>
            <a:r>
              <a:rPr lang="en-US" sz="3576">
                <a:solidFill>
                  <a:srgbClr val="063A52"/>
                </a:solidFill>
                <a:latin typeface="Roboto Condensed"/>
                <a:ea typeface="Roboto Condensed"/>
                <a:cs typeface="Roboto Condensed"/>
                <a:sym typeface="Roboto Condensed"/>
              </a:rPr>
              <a:t>Danışman</a:t>
            </a:r>
          </a:p>
        </p:txBody>
      </p:sp>
      <p:sp>
        <p:nvSpPr>
          <p:cNvPr id="22" name="TextBox 22"/>
          <p:cNvSpPr txBox="1"/>
          <p:nvPr/>
        </p:nvSpPr>
        <p:spPr>
          <a:xfrm>
            <a:off x="5591426" y="5745212"/>
            <a:ext cx="2876285" cy="526514"/>
          </a:xfrm>
          <a:prstGeom prst="rect">
            <a:avLst/>
          </a:prstGeom>
        </p:spPr>
        <p:txBody>
          <a:bodyPr lIns="0" tIns="0" rIns="0" bIns="0" rtlCol="0" anchor="t">
            <a:spAutoFit/>
          </a:bodyPr>
          <a:lstStyle/>
          <a:p>
            <a:pPr algn="ctr">
              <a:lnSpc>
                <a:spcPts val="4185"/>
              </a:lnSpc>
            </a:pPr>
            <a:r>
              <a:rPr lang="en-US" sz="3576">
                <a:solidFill>
                  <a:srgbClr val="063A52"/>
                </a:solidFill>
                <a:latin typeface="Roboto Condensed"/>
                <a:ea typeface="Roboto Condensed"/>
                <a:cs typeface="Roboto Condensed"/>
                <a:sym typeface="Roboto Condensed"/>
              </a:rPr>
              <a:t>Üye</a:t>
            </a:r>
          </a:p>
        </p:txBody>
      </p:sp>
      <p:sp>
        <p:nvSpPr>
          <p:cNvPr id="23" name="TextBox 23"/>
          <p:cNvSpPr txBox="1"/>
          <p:nvPr/>
        </p:nvSpPr>
        <p:spPr>
          <a:xfrm>
            <a:off x="14442362" y="1857942"/>
            <a:ext cx="3166164" cy="527685"/>
          </a:xfrm>
          <a:prstGeom prst="rect">
            <a:avLst/>
          </a:prstGeom>
        </p:spPr>
        <p:txBody>
          <a:bodyPr lIns="0" tIns="0" rIns="0" bIns="0" rtlCol="0" anchor="t">
            <a:spAutoFit/>
          </a:bodyPr>
          <a:lstStyle/>
          <a:p>
            <a:pPr algn="ctr">
              <a:lnSpc>
                <a:spcPts val="4095"/>
              </a:lnSpc>
            </a:pPr>
            <a:r>
              <a:rPr lang="en-US" sz="3500">
                <a:solidFill>
                  <a:srgbClr val="063A52"/>
                </a:solidFill>
                <a:latin typeface="Roboto Condensed"/>
                <a:ea typeface="Roboto Condensed"/>
                <a:cs typeface="Roboto Condensed"/>
                <a:sym typeface="Roboto Condensed"/>
              </a:rPr>
              <a:t>Takım Kaptanı</a:t>
            </a:r>
          </a:p>
        </p:txBody>
      </p:sp>
      <p:sp>
        <p:nvSpPr>
          <p:cNvPr id="24" name="TextBox 24"/>
          <p:cNvSpPr txBox="1"/>
          <p:nvPr/>
        </p:nvSpPr>
        <p:spPr>
          <a:xfrm>
            <a:off x="14649431" y="5735687"/>
            <a:ext cx="2858513" cy="532727"/>
          </a:xfrm>
          <a:prstGeom prst="rect">
            <a:avLst/>
          </a:prstGeom>
        </p:spPr>
        <p:txBody>
          <a:bodyPr lIns="0" tIns="0" rIns="0" bIns="0" rtlCol="0" anchor="t">
            <a:spAutoFit/>
          </a:bodyPr>
          <a:lstStyle/>
          <a:p>
            <a:pPr algn="ctr">
              <a:lnSpc>
                <a:spcPts val="4159"/>
              </a:lnSpc>
            </a:pPr>
            <a:r>
              <a:rPr lang="en-US" sz="3554">
                <a:solidFill>
                  <a:srgbClr val="063A52"/>
                </a:solidFill>
                <a:latin typeface="Roboto Condensed"/>
                <a:ea typeface="Roboto Condensed"/>
                <a:cs typeface="Roboto Condensed"/>
                <a:sym typeface="Roboto Condensed"/>
              </a:rPr>
              <a:t>Üye</a:t>
            </a: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489302" y="2431916"/>
            <a:ext cx="5540506" cy="3455973"/>
            <a:chOff x="0" y="0"/>
            <a:chExt cx="1459228" cy="910215"/>
          </a:xfrm>
        </p:grpSpPr>
        <p:sp>
          <p:nvSpPr>
            <p:cNvPr id="5" name="Freeform 5"/>
            <p:cNvSpPr/>
            <p:nvPr/>
          </p:nvSpPr>
          <p:spPr>
            <a:xfrm>
              <a:off x="0" y="0"/>
              <a:ext cx="1459228" cy="910215"/>
            </a:xfrm>
            <a:custGeom>
              <a:avLst/>
              <a:gdLst/>
              <a:ahLst/>
              <a:cxnLst/>
              <a:rect l="l" t="t" r="r" b="b"/>
              <a:pathLst>
                <a:path w="1459228" h="910215">
                  <a:moveTo>
                    <a:pt x="71264" y="0"/>
                  </a:moveTo>
                  <a:lnTo>
                    <a:pt x="1387964" y="0"/>
                  </a:lnTo>
                  <a:cubicBezTo>
                    <a:pt x="1427322" y="0"/>
                    <a:pt x="1459228" y="31906"/>
                    <a:pt x="1459228" y="71264"/>
                  </a:cubicBezTo>
                  <a:lnTo>
                    <a:pt x="1459228" y="838951"/>
                  </a:lnTo>
                  <a:cubicBezTo>
                    <a:pt x="1459228" y="878309"/>
                    <a:pt x="1427322" y="910215"/>
                    <a:pt x="1387964" y="910215"/>
                  </a:cubicBezTo>
                  <a:lnTo>
                    <a:pt x="71264" y="910215"/>
                  </a:lnTo>
                  <a:cubicBezTo>
                    <a:pt x="31906" y="910215"/>
                    <a:pt x="0" y="878309"/>
                    <a:pt x="0" y="838951"/>
                  </a:cubicBezTo>
                  <a:lnTo>
                    <a:pt x="0" y="71264"/>
                  </a:lnTo>
                  <a:cubicBezTo>
                    <a:pt x="0" y="31906"/>
                    <a:pt x="31906" y="0"/>
                    <a:pt x="71264" y="0"/>
                  </a:cubicBezTo>
                  <a:close/>
                </a:path>
              </a:pathLst>
            </a:custGeom>
            <a:solidFill>
              <a:srgbClr val="CDD6FF">
                <a:alpha val="55686"/>
              </a:srgbClr>
            </a:solidFill>
          </p:spPr>
        </p:sp>
        <p:sp>
          <p:nvSpPr>
            <p:cNvPr id="6" name="TextBox 6"/>
            <p:cNvSpPr txBox="1"/>
            <p:nvPr/>
          </p:nvSpPr>
          <p:spPr>
            <a:xfrm>
              <a:off x="0" y="-104775"/>
              <a:ext cx="1459228" cy="1014990"/>
            </a:xfrm>
            <a:prstGeom prst="rect">
              <a:avLst/>
            </a:prstGeom>
          </p:spPr>
          <p:txBody>
            <a:bodyPr lIns="50800" tIns="50800" rIns="50800" bIns="50800" rtlCol="0" anchor="ctr"/>
            <a:lstStyle/>
            <a:p>
              <a:pPr algn="ctr">
                <a:lnSpc>
                  <a:spcPts val="3521"/>
                </a:lnSpc>
              </a:pPr>
              <a:endParaRPr/>
            </a:p>
          </p:txBody>
        </p:sp>
      </p:grpSp>
      <p:sp>
        <p:nvSpPr>
          <p:cNvPr id="7" name="Freeform 7"/>
          <p:cNvSpPr/>
          <p:nvPr/>
        </p:nvSpPr>
        <p:spPr>
          <a:xfrm rot="6779342">
            <a:off x="5411598" y="5603851"/>
            <a:ext cx="1236419" cy="903710"/>
          </a:xfrm>
          <a:custGeom>
            <a:avLst/>
            <a:gdLst/>
            <a:ahLst/>
            <a:cxnLst/>
            <a:rect l="l" t="t" r="r" b="b"/>
            <a:pathLst>
              <a:path w="1236419" h="903710">
                <a:moveTo>
                  <a:pt x="0" y="0"/>
                </a:moveTo>
                <a:lnTo>
                  <a:pt x="1236419" y="0"/>
                </a:lnTo>
                <a:lnTo>
                  <a:pt x="1236419" y="903709"/>
                </a:lnTo>
                <a:lnTo>
                  <a:pt x="0" y="9037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TextBox 8"/>
          <p:cNvSpPr txBox="1"/>
          <p:nvPr/>
        </p:nvSpPr>
        <p:spPr>
          <a:xfrm>
            <a:off x="1534221" y="742950"/>
            <a:ext cx="15725079" cy="1327760"/>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YAPAY ZEKA İLE DESTEKLENMİŞ SENTIMENT ANALİZİ VE NLP YÖNTEMİ:PSİKOLOJİDE İNSAN DUYGULARINI ANLAMA</a:t>
            </a:r>
          </a:p>
        </p:txBody>
      </p:sp>
      <p:sp>
        <p:nvSpPr>
          <p:cNvPr id="9" name="TextBox 9"/>
          <p:cNvSpPr txBox="1"/>
          <p:nvPr/>
        </p:nvSpPr>
        <p:spPr>
          <a:xfrm>
            <a:off x="670700" y="2722226"/>
            <a:ext cx="5177709" cy="2921271"/>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Duygular, bireyin algı, fizyoloji ve davranışını etkileyen karmaşık psikolojik durumlardır. Robert Plutchik'in Duygu Çarkı modeline göre duygular, yoğunluklarına göre derecelendirilir ve kümeler halinde ortaya çıkar. </a:t>
            </a:r>
          </a:p>
        </p:txBody>
      </p:sp>
      <p:sp>
        <p:nvSpPr>
          <p:cNvPr id="10" name="TextBox 10"/>
          <p:cNvSpPr txBox="1"/>
          <p:nvPr/>
        </p:nvSpPr>
        <p:spPr>
          <a:xfrm>
            <a:off x="852098" y="6669085"/>
            <a:ext cx="5177709" cy="1264536"/>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 Duygu Çarkındaki modele göre başlıca duygular </a:t>
            </a:r>
            <a:r>
              <a:rPr lang="en-US" sz="2338">
                <a:solidFill>
                  <a:srgbClr val="004AAD"/>
                </a:solidFill>
                <a:latin typeface="Arial Bold"/>
                <a:ea typeface="Arial Bold"/>
                <a:cs typeface="Arial Bold"/>
                <a:sym typeface="Arial Bold"/>
              </a:rPr>
              <a:t>neşe, üzüntü, korku, umut, tiksinti, kabul edilme ve öfkedir.</a:t>
            </a:r>
          </a:p>
        </p:txBody>
      </p:sp>
      <p:grpSp>
        <p:nvGrpSpPr>
          <p:cNvPr id="11" name="Group 11"/>
          <p:cNvGrpSpPr/>
          <p:nvPr/>
        </p:nvGrpSpPr>
        <p:grpSpPr>
          <a:xfrm>
            <a:off x="6539700" y="2431916"/>
            <a:ext cx="5540506" cy="4198923"/>
            <a:chOff x="0" y="0"/>
            <a:chExt cx="1459228" cy="1105889"/>
          </a:xfrm>
        </p:grpSpPr>
        <p:sp>
          <p:nvSpPr>
            <p:cNvPr id="12" name="Freeform 12"/>
            <p:cNvSpPr/>
            <p:nvPr/>
          </p:nvSpPr>
          <p:spPr>
            <a:xfrm>
              <a:off x="0" y="0"/>
              <a:ext cx="1459228" cy="1105889"/>
            </a:xfrm>
            <a:custGeom>
              <a:avLst/>
              <a:gdLst/>
              <a:ahLst/>
              <a:cxnLst/>
              <a:rect l="l" t="t" r="r" b="b"/>
              <a:pathLst>
                <a:path w="1459228" h="1105889">
                  <a:moveTo>
                    <a:pt x="71264" y="0"/>
                  </a:moveTo>
                  <a:lnTo>
                    <a:pt x="1387964" y="0"/>
                  </a:lnTo>
                  <a:cubicBezTo>
                    <a:pt x="1427322" y="0"/>
                    <a:pt x="1459228" y="31906"/>
                    <a:pt x="1459228" y="71264"/>
                  </a:cubicBezTo>
                  <a:lnTo>
                    <a:pt x="1459228" y="1034625"/>
                  </a:lnTo>
                  <a:cubicBezTo>
                    <a:pt x="1459228" y="1073983"/>
                    <a:pt x="1427322" y="1105889"/>
                    <a:pt x="1387964" y="1105889"/>
                  </a:cubicBezTo>
                  <a:lnTo>
                    <a:pt x="71264" y="1105889"/>
                  </a:lnTo>
                  <a:cubicBezTo>
                    <a:pt x="31906" y="1105889"/>
                    <a:pt x="0" y="1073983"/>
                    <a:pt x="0" y="1034625"/>
                  </a:cubicBezTo>
                  <a:lnTo>
                    <a:pt x="0" y="71264"/>
                  </a:lnTo>
                  <a:cubicBezTo>
                    <a:pt x="0" y="31906"/>
                    <a:pt x="31906" y="0"/>
                    <a:pt x="71264" y="0"/>
                  </a:cubicBezTo>
                  <a:close/>
                </a:path>
              </a:pathLst>
            </a:custGeom>
            <a:solidFill>
              <a:srgbClr val="CDD6FF">
                <a:alpha val="55686"/>
              </a:srgbClr>
            </a:solidFill>
          </p:spPr>
        </p:sp>
        <p:sp>
          <p:nvSpPr>
            <p:cNvPr id="13" name="TextBox 13"/>
            <p:cNvSpPr txBox="1"/>
            <p:nvPr/>
          </p:nvSpPr>
          <p:spPr>
            <a:xfrm>
              <a:off x="0" y="-104775"/>
              <a:ext cx="1459228" cy="1210664"/>
            </a:xfrm>
            <a:prstGeom prst="rect">
              <a:avLst/>
            </a:prstGeom>
          </p:spPr>
          <p:txBody>
            <a:bodyPr lIns="50800" tIns="50800" rIns="50800" bIns="50800" rtlCol="0" anchor="ctr"/>
            <a:lstStyle/>
            <a:p>
              <a:pPr algn="ctr">
                <a:lnSpc>
                  <a:spcPts val="3521"/>
                </a:lnSpc>
              </a:pPr>
              <a:endParaRPr/>
            </a:p>
          </p:txBody>
        </p:sp>
      </p:grpSp>
      <p:sp>
        <p:nvSpPr>
          <p:cNvPr id="14" name="TextBox 14"/>
          <p:cNvSpPr txBox="1"/>
          <p:nvPr/>
        </p:nvSpPr>
        <p:spPr>
          <a:xfrm>
            <a:off x="6755480" y="2937560"/>
            <a:ext cx="5108946" cy="3082861"/>
          </a:xfrm>
          <a:prstGeom prst="rect">
            <a:avLst/>
          </a:prstGeom>
        </p:spPr>
        <p:txBody>
          <a:bodyPr lIns="0" tIns="0" rIns="0" bIns="0" rtlCol="0" anchor="t">
            <a:spAutoFit/>
          </a:bodyPr>
          <a:lstStyle/>
          <a:p>
            <a:pPr algn="ctr">
              <a:lnSpc>
                <a:spcPts val="3450"/>
              </a:lnSpc>
            </a:pPr>
            <a:r>
              <a:rPr lang="en-US" sz="2464">
                <a:solidFill>
                  <a:srgbClr val="004AAD"/>
                </a:solidFill>
                <a:latin typeface="Arial"/>
                <a:ea typeface="Arial"/>
                <a:cs typeface="Arial"/>
                <a:sym typeface="Arial"/>
              </a:rPr>
              <a:t>Sosyal medyada kullanıcılar, bu duyguları etkili bir şekilde ifade edebilirler. Yapay zeka ile duyguları tanıma ve ifade edebilme, psikolojide zorlu bir görevdir ve bu sorun, doğal dil işleme teknikleriyle çözülmeye çalışılmaktadır.</a:t>
            </a:r>
          </a:p>
        </p:txBody>
      </p:sp>
      <p:grpSp>
        <p:nvGrpSpPr>
          <p:cNvPr id="15" name="Group 15"/>
          <p:cNvGrpSpPr/>
          <p:nvPr/>
        </p:nvGrpSpPr>
        <p:grpSpPr>
          <a:xfrm>
            <a:off x="12590099" y="2449054"/>
            <a:ext cx="5540506" cy="4352237"/>
            <a:chOff x="0" y="0"/>
            <a:chExt cx="1459228" cy="1146268"/>
          </a:xfrm>
        </p:grpSpPr>
        <p:sp>
          <p:nvSpPr>
            <p:cNvPr id="16" name="Freeform 16"/>
            <p:cNvSpPr/>
            <p:nvPr/>
          </p:nvSpPr>
          <p:spPr>
            <a:xfrm>
              <a:off x="0" y="0"/>
              <a:ext cx="1459228" cy="1146268"/>
            </a:xfrm>
            <a:custGeom>
              <a:avLst/>
              <a:gdLst/>
              <a:ahLst/>
              <a:cxnLst/>
              <a:rect l="l" t="t" r="r" b="b"/>
              <a:pathLst>
                <a:path w="1459228" h="1146268">
                  <a:moveTo>
                    <a:pt x="71264" y="0"/>
                  </a:moveTo>
                  <a:lnTo>
                    <a:pt x="1387964" y="0"/>
                  </a:lnTo>
                  <a:cubicBezTo>
                    <a:pt x="1427322" y="0"/>
                    <a:pt x="1459228" y="31906"/>
                    <a:pt x="1459228" y="71264"/>
                  </a:cubicBezTo>
                  <a:lnTo>
                    <a:pt x="1459228" y="1075004"/>
                  </a:lnTo>
                  <a:cubicBezTo>
                    <a:pt x="1459228" y="1114362"/>
                    <a:pt x="1427322" y="1146268"/>
                    <a:pt x="1387964" y="1146268"/>
                  </a:cubicBezTo>
                  <a:lnTo>
                    <a:pt x="71264" y="1146268"/>
                  </a:lnTo>
                  <a:cubicBezTo>
                    <a:pt x="31906" y="1146268"/>
                    <a:pt x="0" y="1114362"/>
                    <a:pt x="0" y="1075004"/>
                  </a:cubicBezTo>
                  <a:lnTo>
                    <a:pt x="0" y="71264"/>
                  </a:lnTo>
                  <a:cubicBezTo>
                    <a:pt x="0" y="31906"/>
                    <a:pt x="31906" y="0"/>
                    <a:pt x="71264" y="0"/>
                  </a:cubicBezTo>
                  <a:close/>
                </a:path>
              </a:pathLst>
            </a:custGeom>
            <a:solidFill>
              <a:srgbClr val="CDD6FF">
                <a:alpha val="55686"/>
              </a:srgbClr>
            </a:solidFill>
          </p:spPr>
        </p:sp>
        <p:sp>
          <p:nvSpPr>
            <p:cNvPr id="17" name="TextBox 17"/>
            <p:cNvSpPr txBox="1"/>
            <p:nvPr/>
          </p:nvSpPr>
          <p:spPr>
            <a:xfrm>
              <a:off x="0" y="-104775"/>
              <a:ext cx="1459228" cy="1251043"/>
            </a:xfrm>
            <a:prstGeom prst="rect">
              <a:avLst/>
            </a:prstGeom>
          </p:spPr>
          <p:txBody>
            <a:bodyPr lIns="50800" tIns="50800" rIns="50800" bIns="50800" rtlCol="0" anchor="ctr"/>
            <a:lstStyle/>
            <a:p>
              <a:pPr algn="ctr">
                <a:lnSpc>
                  <a:spcPts val="3521"/>
                </a:lnSpc>
              </a:pPr>
              <a:endParaRPr/>
            </a:p>
          </p:txBody>
        </p:sp>
      </p:grpSp>
      <p:sp>
        <p:nvSpPr>
          <p:cNvPr id="18" name="TextBox 18"/>
          <p:cNvSpPr txBox="1"/>
          <p:nvPr/>
        </p:nvSpPr>
        <p:spPr>
          <a:xfrm>
            <a:off x="12771497" y="2730795"/>
            <a:ext cx="5177709" cy="3745688"/>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AIGalactica takımı olarak, Teknofest yarışmasında yer alacak projemizle YouTube yorumlarından ve açık kaynak veri setlerinden duygu ifadelerini çekerek bir veri seti oluşturmayı ve bu yorumlardaki duygusal içerikleri Plutchik'in Duygu Çarkı'na dayanarak analiz etmeyi hedefliyoruz. </a:t>
            </a:r>
          </a:p>
        </p:txBody>
      </p:sp>
      <p:sp>
        <p:nvSpPr>
          <p:cNvPr id="19" name="TextBox 19"/>
          <p:cNvSpPr txBox="1"/>
          <p:nvPr/>
        </p:nvSpPr>
        <p:spPr>
          <a:xfrm>
            <a:off x="8437830" y="7458516"/>
            <a:ext cx="9073364" cy="854961"/>
          </a:xfrm>
          <a:prstGeom prst="rect">
            <a:avLst/>
          </a:prstGeom>
        </p:spPr>
        <p:txBody>
          <a:bodyPr lIns="0" tIns="0" rIns="0" bIns="0" rtlCol="0" anchor="t">
            <a:spAutoFit/>
          </a:bodyPr>
          <a:lstStyle/>
          <a:p>
            <a:pPr algn="ctr">
              <a:lnSpc>
                <a:spcPts val="3274"/>
              </a:lnSpc>
            </a:pPr>
            <a:r>
              <a:rPr lang="en-US" sz="2338">
                <a:solidFill>
                  <a:srgbClr val="004AAD"/>
                </a:solidFill>
                <a:latin typeface="Arial Bold"/>
                <a:ea typeface="Arial Bold"/>
                <a:cs typeface="Arial Bold"/>
                <a:sym typeface="Arial Bold"/>
              </a:rPr>
              <a:t> Projenin nihai amacı, yorumlardaki duygusal içerikleri doğru bir şekilde sınıflandırarak duygu tahmini yapmaktır.</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1906760" y="2798362"/>
            <a:ext cx="3593309" cy="1130259"/>
          </a:xfrm>
          <a:custGeom>
            <a:avLst/>
            <a:gdLst/>
            <a:ahLst/>
            <a:cxnLst/>
            <a:rect l="l" t="t" r="r" b="b"/>
            <a:pathLst>
              <a:path w="3593309" h="1130259">
                <a:moveTo>
                  <a:pt x="0" y="0"/>
                </a:moveTo>
                <a:lnTo>
                  <a:pt x="3593309" y="0"/>
                </a:lnTo>
                <a:lnTo>
                  <a:pt x="3593309" y="1130259"/>
                </a:lnTo>
                <a:lnTo>
                  <a:pt x="0" y="113025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07229" y="4410696"/>
            <a:ext cx="4031935" cy="1268227"/>
          </a:xfrm>
          <a:custGeom>
            <a:avLst/>
            <a:gdLst/>
            <a:ahLst/>
            <a:cxnLst/>
            <a:rect l="l" t="t" r="r" b="b"/>
            <a:pathLst>
              <a:path w="4031935" h="1268227">
                <a:moveTo>
                  <a:pt x="0" y="0"/>
                </a:moveTo>
                <a:lnTo>
                  <a:pt x="4031935" y="0"/>
                </a:lnTo>
                <a:lnTo>
                  <a:pt x="4031935" y="1268227"/>
                </a:lnTo>
                <a:lnTo>
                  <a:pt x="0" y="1268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917555" y="6059254"/>
            <a:ext cx="3421608" cy="1076251"/>
          </a:xfrm>
          <a:custGeom>
            <a:avLst/>
            <a:gdLst/>
            <a:ahLst/>
            <a:cxnLst/>
            <a:rect l="l" t="t" r="r" b="b"/>
            <a:pathLst>
              <a:path w="3421608" h="1076251">
                <a:moveTo>
                  <a:pt x="0" y="0"/>
                </a:moveTo>
                <a:lnTo>
                  <a:pt x="3421609" y="0"/>
                </a:lnTo>
                <a:lnTo>
                  <a:pt x="3421609" y="1076252"/>
                </a:lnTo>
                <a:lnTo>
                  <a:pt x="0" y="107625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2603202" y="6392629"/>
            <a:ext cx="3943397" cy="1240378"/>
          </a:xfrm>
          <a:custGeom>
            <a:avLst/>
            <a:gdLst/>
            <a:ahLst/>
            <a:cxnLst/>
            <a:rect l="l" t="t" r="r" b="b"/>
            <a:pathLst>
              <a:path w="3943397" h="1240378">
                <a:moveTo>
                  <a:pt x="0" y="0"/>
                </a:moveTo>
                <a:lnTo>
                  <a:pt x="3943398" y="0"/>
                </a:lnTo>
                <a:lnTo>
                  <a:pt x="3943398" y="1240378"/>
                </a:lnTo>
                <a:lnTo>
                  <a:pt x="0" y="124037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1904743" y="7858207"/>
            <a:ext cx="4128692" cy="1298661"/>
          </a:xfrm>
          <a:custGeom>
            <a:avLst/>
            <a:gdLst/>
            <a:ahLst/>
            <a:cxnLst/>
            <a:rect l="l" t="t" r="r" b="b"/>
            <a:pathLst>
              <a:path w="4128692" h="1298661">
                <a:moveTo>
                  <a:pt x="0" y="0"/>
                </a:moveTo>
                <a:lnTo>
                  <a:pt x="4128692" y="0"/>
                </a:lnTo>
                <a:lnTo>
                  <a:pt x="4128692" y="1298661"/>
                </a:lnTo>
                <a:lnTo>
                  <a:pt x="0" y="129866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rot="1812047">
            <a:off x="6306438" y="2074445"/>
            <a:ext cx="5493259" cy="6224656"/>
          </a:xfrm>
          <a:custGeom>
            <a:avLst/>
            <a:gdLst/>
            <a:ahLst/>
            <a:cxnLst/>
            <a:rect l="l" t="t" r="r" b="b"/>
            <a:pathLst>
              <a:path w="5493259" h="6224656">
                <a:moveTo>
                  <a:pt x="0" y="0"/>
                </a:moveTo>
                <a:lnTo>
                  <a:pt x="5493259" y="0"/>
                </a:lnTo>
                <a:lnTo>
                  <a:pt x="5493259" y="6224656"/>
                </a:lnTo>
                <a:lnTo>
                  <a:pt x="0" y="62246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7447981" y="2645529"/>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7359345" y="6964133"/>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2" name="Freeform 12"/>
          <p:cNvSpPr/>
          <p:nvPr/>
        </p:nvSpPr>
        <p:spPr>
          <a:xfrm>
            <a:off x="11115303" y="4782908"/>
            <a:ext cx="789440" cy="789440"/>
          </a:xfrm>
          <a:custGeom>
            <a:avLst/>
            <a:gdLst/>
            <a:ahLst/>
            <a:cxnLst/>
            <a:rect l="l" t="t" r="r" b="b"/>
            <a:pathLst>
              <a:path w="789440" h="789440">
                <a:moveTo>
                  <a:pt x="0" y="0"/>
                </a:moveTo>
                <a:lnTo>
                  <a:pt x="789440" y="0"/>
                </a:lnTo>
                <a:lnTo>
                  <a:pt x="789440" y="789440"/>
                </a:lnTo>
                <a:lnTo>
                  <a:pt x="0" y="7894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3" name="Freeform 13"/>
          <p:cNvSpPr/>
          <p:nvPr/>
        </p:nvSpPr>
        <p:spPr>
          <a:xfrm>
            <a:off x="9879426" y="2645529"/>
            <a:ext cx="789440" cy="789440"/>
          </a:xfrm>
          <a:custGeom>
            <a:avLst/>
            <a:gdLst/>
            <a:ahLst/>
            <a:cxnLst/>
            <a:rect l="l" t="t" r="r" b="b"/>
            <a:pathLst>
              <a:path w="789440" h="789440">
                <a:moveTo>
                  <a:pt x="0" y="0"/>
                </a:moveTo>
                <a:lnTo>
                  <a:pt x="789441" y="0"/>
                </a:lnTo>
                <a:lnTo>
                  <a:pt x="789441" y="789441"/>
                </a:lnTo>
                <a:lnTo>
                  <a:pt x="0" y="78944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4" name="Freeform 14"/>
          <p:cNvSpPr/>
          <p:nvPr/>
        </p:nvSpPr>
        <p:spPr>
          <a:xfrm>
            <a:off x="9861137" y="6936700"/>
            <a:ext cx="789440" cy="789440"/>
          </a:xfrm>
          <a:custGeom>
            <a:avLst/>
            <a:gdLst/>
            <a:ahLst/>
            <a:cxnLst/>
            <a:rect l="l" t="t" r="r" b="b"/>
            <a:pathLst>
              <a:path w="789440" h="789440">
                <a:moveTo>
                  <a:pt x="0" y="0"/>
                </a:moveTo>
                <a:lnTo>
                  <a:pt x="789440" y="0"/>
                </a:lnTo>
                <a:lnTo>
                  <a:pt x="789440" y="789440"/>
                </a:lnTo>
                <a:lnTo>
                  <a:pt x="0" y="78944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5" name="Freeform 15"/>
          <p:cNvSpPr/>
          <p:nvPr/>
        </p:nvSpPr>
        <p:spPr>
          <a:xfrm>
            <a:off x="6197171" y="4801197"/>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6" name="Freeform 16"/>
          <p:cNvSpPr/>
          <p:nvPr/>
        </p:nvSpPr>
        <p:spPr>
          <a:xfrm>
            <a:off x="8550402" y="4569974"/>
            <a:ext cx="1001111" cy="1215309"/>
          </a:xfrm>
          <a:custGeom>
            <a:avLst/>
            <a:gdLst/>
            <a:ahLst/>
            <a:cxnLst/>
            <a:rect l="l" t="t" r="r" b="b"/>
            <a:pathLst>
              <a:path w="1001111" h="1215309">
                <a:moveTo>
                  <a:pt x="0" y="0"/>
                </a:moveTo>
                <a:lnTo>
                  <a:pt x="1001110" y="0"/>
                </a:lnTo>
                <a:lnTo>
                  <a:pt x="1001110" y="1215309"/>
                </a:lnTo>
                <a:lnTo>
                  <a:pt x="0" y="1215309"/>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7" name="TextBox 17"/>
          <p:cNvSpPr txBox="1"/>
          <p:nvPr/>
        </p:nvSpPr>
        <p:spPr>
          <a:xfrm>
            <a:off x="5578524" y="556581"/>
            <a:ext cx="73410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PROJENİN SAĞLADIĞI ÇÖZÜM</a:t>
            </a:r>
          </a:p>
        </p:txBody>
      </p:sp>
      <p:sp>
        <p:nvSpPr>
          <p:cNvPr id="18" name="TextBox 18"/>
          <p:cNvSpPr txBox="1"/>
          <p:nvPr/>
        </p:nvSpPr>
        <p:spPr>
          <a:xfrm>
            <a:off x="2143694" y="2973575"/>
            <a:ext cx="3161161" cy="843920"/>
          </a:xfrm>
          <a:prstGeom prst="rect">
            <a:avLst/>
          </a:prstGeom>
        </p:spPr>
        <p:txBody>
          <a:bodyPr lIns="0" tIns="0" rIns="0" bIns="0" rtlCol="0" anchor="t">
            <a:spAutoFit/>
          </a:bodyPr>
          <a:lstStyle/>
          <a:p>
            <a:pPr marL="0" lvl="0" indent="0" algn="ctr">
              <a:lnSpc>
                <a:spcPts val="3313"/>
              </a:lnSpc>
              <a:spcBef>
                <a:spcPct val="0"/>
              </a:spcBef>
            </a:pPr>
            <a:r>
              <a:rPr lang="en-US" sz="2366">
                <a:solidFill>
                  <a:srgbClr val="18072B"/>
                </a:solidFill>
                <a:latin typeface="Roboto Bold"/>
                <a:ea typeface="Roboto Bold"/>
                <a:cs typeface="Roboto Bold"/>
                <a:sym typeface="Roboto Bold"/>
              </a:rPr>
              <a:t>PSİKOTERAPİ VE DANIŞMANLIK ALANI</a:t>
            </a:r>
          </a:p>
        </p:txBody>
      </p:sp>
      <p:sp>
        <p:nvSpPr>
          <p:cNvPr id="19" name="TextBox 19"/>
          <p:cNvSpPr txBox="1"/>
          <p:nvPr/>
        </p:nvSpPr>
        <p:spPr>
          <a:xfrm>
            <a:off x="1594059" y="4673938"/>
            <a:ext cx="3376710"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TOPLUMSAL RUH HALI VE PSİKOLOJİK EĞİLİMLER</a:t>
            </a:r>
          </a:p>
        </p:txBody>
      </p:sp>
      <p:sp>
        <p:nvSpPr>
          <p:cNvPr id="20" name="TextBox 20"/>
          <p:cNvSpPr txBox="1"/>
          <p:nvPr/>
        </p:nvSpPr>
        <p:spPr>
          <a:xfrm>
            <a:off x="2401066" y="6183748"/>
            <a:ext cx="2604697" cy="773816"/>
          </a:xfrm>
          <a:prstGeom prst="rect">
            <a:avLst/>
          </a:prstGeom>
        </p:spPr>
        <p:txBody>
          <a:bodyPr lIns="0" tIns="0" rIns="0" bIns="0" rtlCol="0" anchor="t">
            <a:spAutoFit/>
          </a:bodyPr>
          <a:lstStyle/>
          <a:p>
            <a:pPr marL="0" lvl="0" indent="0" algn="ctr">
              <a:lnSpc>
                <a:spcPts val="3095"/>
              </a:lnSpc>
              <a:spcBef>
                <a:spcPct val="0"/>
              </a:spcBef>
            </a:pPr>
            <a:r>
              <a:rPr lang="en-US" sz="2211">
                <a:solidFill>
                  <a:srgbClr val="18072B"/>
                </a:solidFill>
                <a:latin typeface="Roboto Bold"/>
                <a:ea typeface="Roboto Bold"/>
                <a:cs typeface="Roboto Bold"/>
                <a:sym typeface="Roboto Bold"/>
              </a:rPr>
              <a:t>DUYGUSAL FARKINDALIK</a:t>
            </a:r>
          </a:p>
        </p:txBody>
      </p:sp>
      <p:sp>
        <p:nvSpPr>
          <p:cNvPr id="21" name="Freeform 21"/>
          <p:cNvSpPr/>
          <p:nvPr/>
        </p:nvSpPr>
        <p:spPr>
          <a:xfrm>
            <a:off x="12754842" y="2808260"/>
            <a:ext cx="5022892" cy="1579928"/>
          </a:xfrm>
          <a:custGeom>
            <a:avLst/>
            <a:gdLst/>
            <a:ahLst/>
            <a:cxnLst/>
            <a:rect l="l" t="t" r="r" b="b"/>
            <a:pathLst>
              <a:path w="5022892" h="1579928">
                <a:moveTo>
                  <a:pt x="0" y="0"/>
                </a:moveTo>
                <a:lnTo>
                  <a:pt x="5022891" y="0"/>
                </a:lnTo>
                <a:lnTo>
                  <a:pt x="5022891" y="1579928"/>
                </a:lnTo>
                <a:lnTo>
                  <a:pt x="0" y="157992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2" name="TextBox 22"/>
          <p:cNvSpPr txBox="1"/>
          <p:nvPr/>
        </p:nvSpPr>
        <p:spPr>
          <a:xfrm>
            <a:off x="12808461" y="3210677"/>
            <a:ext cx="4915653" cy="717944"/>
          </a:xfrm>
          <a:prstGeom prst="rect">
            <a:avLst/>
          </a:prstGeom>
        </p:spPr>
        <p:txBody>
          <a:bodyPr lIns="0" tIns="0" rIns="0" bIns="0" rtlCol="0" anchor="t">
            <a:spAutoFit/>
          </a:bodyPr>
          <a:lstStyle/>
          <a:p>
            <a:pPr marL="0" lvl="0" indent="0" algn="ctr">
              <a:lnSpc>
                <a:spcPts val="2817"/>
              </a:lnSpc>
              <a:spcBef>
                <a:spcPct val="0"/>
              </a:spcBef>
            </a:pPr>
            <a:r>
              <a:rPr lang="en-US" sz="2012">
                <a:solidFill>
                  <a:srgbClr val="18072B"/>
                </a:solidFill>
                <a:latin typeface="Roboto Bold"/>
                <a:ea typeface="Roboto Bold"/>
                <a:cs typeface="Roboto Bold"/>
                <a:sym typeface="Roboto Bold"/>
              </a:rPr>
              <a:t>DUYGU DÜZENLEME STRATEJİLERİ GELİŞTİRMELERİNE YARDIMCI OLMAK</a:t>
            </a:r>
          </a:p>
        </p:txBody>
      </p:sp>
      <p:sp>
        <p:nvSpPr>
          <p:cNvPr id="23" name="Freeform 23"/>
          <p:cNvSpPr/>
          <p:nvPr/>
        </p:nvSpPr>
        <p:spPr>
          <a:xfrm>
            <a:off x="10793157" y="1405957"/>
            <a:ext cx="3943397" cy="1240378"/>
          </a:xfrm>
          <a:custGeom>
            <a:avLst/>
            <a:gdLst/>
            <a:ahLst/>
            <a:cxnLst/>
            <a:rect l="l" t="t" r="r" b="b"/>
            <a:pathLst>
              <a:path w="3943397" h="1240378">
                <a:moveTo>
                  <a:pt x="0" y="0"/>
                </a:moveTo>
                <a:lnTo>
                  <a:pt x="3943398" y="0"/>
                </a:lnTo>
                <a:lnTo>
                  <a:pt x="3943398" y="1240378"/>
                </a:lnTo>
                <a:lnTo>
                  <a:pt x="0" y="124037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4" name="TextBox 24"/>
          <p:cNvSpPr txBox="1"/>
          <p:nvPr/>
        </p:nvSpPr>
        <p:spPr>
          <a:xfrm>
            <a:off x="11018255" y="1679933"/>
            <a:ext cx="3493202" cy="793373"/>
          </a:xfrm>
          <a:prstGeom prst="rect">
            <a:avLst/>
          </a:prstGeom>
        </p:spPr>
        <p:txBody>
          <a:bodyPr lIns="0" tIns="0" rIns="0" bIns="0" rtlCol="0" anchor="t">
            <a:spAutoFit/>
          </a:bodyPr>
          <a:lstStyle/>
          <a:p>
            <a:pPr marL="0" lvl="0" indent="0" algn="ctr">
              <a:lnSpc>
                <a:spcPts val="3179"/>
              </a:lnSpc>
              <a:spcBef>
                <a:spcPct val="0"/>
              </a:spcBef>
            </a:pPr>
            <a:r>
              <a:rPr lang="en-US" sz="2270">
                <a:solidFill>
                  <a:srgbClr val="18072B"/>
                </a:solidFill>
                <a:latin typeface="Roboto Bold"/>
                <a:ea typeface="Roboto Bold"/>
                <a:cs typeface="Roboto Bold"/>
                <a:sym typeface="Roboto Bold"/>
              </a:rPr>
              <a:t>PSİKOLOJİK MÜDAHALE VE ÖNLEME</a:t>
            </a:r>
          </a:p>
        </p:txBody>
      </p:sp>
      <p:sp>
        <p:nvSpPr>
          <p:cNvPr id="25" name="TextBox 25"/>
          <p:cNvSpPr txBox="1"/>
          <p:nvPr/>
        </p:nvSpPr>
        <p:spPr>
          <a:xfrm>
            <a:off x="12860177" y="6640279"/>
            <a:ext cx="3302561" cy="763054"/>
          </a:xfrm>
          <a:prstGeom prst="rect">
            <a:avLst/>
          </a:prstGeom>
        </p:spPr>
        <p:txBody>
          <a:bodyPr lIns="0" tIns="0" rIns="0" bIns="0" rtlCol="0" anchor="t">
            <a:spAutoFit/>
          </a:bodyPr>
          <a:lstStyle/>
          <a:p>
            <a:pPr marL="0" lvl="0" indent="0" algn="ctr">
              <a:lnSpc>
                <a:spcPts val="3009"/>
              </a:lnSpc>
              <a:spcBef>
                <a:spcPct val="0"/>
              </a:spcBef>
            </a:pPr>
            <a:r>
              <a:rPr lang="en-US" sz="2149">
                <a:solidFill>
                  <a:srgbClr val="18072B"/>
                </a:solidFill>
                <a:latin typeface="Roboto Bold"/>
                <a:ea typeface="Roboto Bold"/>
                <a:cs typeface="Roboto Bold"/>
                <a:sym typeface="Roboto Bold"/>
              </a:rPr>
              <a:t>İÇERİK ÜRETICİLERİ VE PAZARLAMACILAR</a:t>
            </a:r>
          </a:p>
        </p:txBody>
      </p:sp>
      <p:sp>
        <p:nvSpPr>
          <p:cNvPr id="26" name="Freeform 26"/>
          <p:cNvSpPr/>
          <p:nvPr/>
        </p:nvSpPr>
        <p:spPr>
          <a:xfrm>
            <a:off x="4204435" y="1560398"/>
            <a:ext cx="2961400" cy="931495"/>
          </a:xfrm>
          <a:custGeom>
            <a:avLst/>
            <a:gdLst/>
            <a:ahLst/>
            <a:cxnLst/>
            <a:rect l="l" t="t" r="r" b="b"/>
            <a:pathLst>
              <a:path w="2961400" h="931495">
                <a:moveTo>
                  <a:pt x="0" y="0"/>
                </a:moveTo>
                <a:lnTo>
                  <a:pt x="2961401" y="0"/>
                </a:lnTo>
                <a:lnTo>
                  <a:pt x="2961401" y="931495"/>
                </a:lnTo>
                <a:lnTo>
                  <a:pt x="0" y="93149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7" name="TextBox 27"/>
          <p:cNvSpPr txBox="1"/>
          <p:nvPr/>
        </p:nvSpPr>
        <p:spPr>
          <a:xfrm>
            <a:off x="3996781" y="1812039"/>
            <a:ext cx="3376710" cy="380589"/>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LİTERATÜRE KATKI</a:t>
            </a:r>
          </a:p>
        </p:txBody>
      </p:sp>
      <p:sp>
        <p:nvSpPr>
          <p:cNvPr id="28" name="TextBox 28"/>
          <p:cNvSpPr txBox="1"/>
          <p:nvPr/>
        </p:nvSpPr>
        <p:spPr>
          <a:xfrm>
            <a:off x="11510023" y="8099036"/>
            <a:ext cx="4203069"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YÜKSEK DOĞRULUK ORANIYLA DOĞRU DUYGU ANALİZİ</a:t>
            </a:r>
          </a:p>
        </p:txBody>
      </p:sp>
      <p:sp>
        <p:nvSpPr>
          <p:cNvPr id="29" name="Freeform 29"/>
          <p:cNvSpPr/>
          <p:nvPr/>
        </p:nvSpPr>
        <p:spPr>
          <a:xfrm>
            <a:off x="13139899" y="4721563"/>
            <a:ext cx="4252777" cy="1337692"/>
          </a:xfrm>
          <a:custGeom>
            <a:avLst/>
            <a:gdLst/>
            <a:ahLst/>
            <a:cxnLst/>
            <a:rect l="l" t="t" r="r" b="b"/>
            <a:pathLst>
              <a:path w="4252777" h="1337692">
                <a:moveTo>
                  <a:pt x="0" y="0"/>
                </a:moveTo>
                <a:lnTo>
                  <a:pt x="4252777" y="0"/>
                </a:lnTo>
                <a:lnTo>
                  <a:pt x="4252777" y="1337691"/>
                </a:lnTo>
                <a:lnTo>
                  <a:pt x="0" y="133769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0" name="TextBox 30"/>
          <p:cNvSpPr txBox="1"/>
          <p:nvPr/>
        </p:nvSpPr>
        <p:spPr>
          <a:xfrm>
            <a:off x="13180138" y="4981907"/>
            <a:ext cx="4172299"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GENİŞ KATEGORİDE DUYGU YELPAZESİ İÇEREN VERİ SETİ</a:t>
            </a:r>
          </a:p>
        </p:txBody>
      </p:sp>
      <p:sp>
        <p:nvSpPr>
          <p:cNvPr id="31" name="Freeform 31"/>
          <p:cNvSpPr/>
          <p:nvPr/>
        </p:nvSpPr>
        <p:spPr>
          <a:xfrm>
            <a:off x="1877335" y="7602231"/>
            <a:ext cx="5022892" cy="1579928"/>
          </a:xfrm>
          <a:custGeom>
            <a:avLst/>
            <a:gdLst/>
            <a:ahLst/>
            <a:cxnLst/>
            <a:rect l="l" t="t" r="r" b="b"/>
            <a:pathLst>
              <a:path w="5022892" h="1579928">
                <a:moveTo>
                  <a:pt x="0" y="0"/>
                </a:moveTo>
                <a:lnTo>
                  <a:pt x="5022891" y="0"/>
                </a:lnTo>
                <a:lnTo>
                  <a:pt x="5022891" y="1579927"/>
                </a:lnTo>
                <a:lnTo>
                  <a:pt x="0" y="15799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2" name="TextBox 32"/>
          <p:cNvSpPr txBox="1"/>
          <p:nvPr/>
        </p:nvSpPr>
        <p:spPr>
          <a:xfrm>
            <a:off x="1917555" y="7789298"/>
            <a:ext cx="4714556" cy="115816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DUYGULARLA VE YAPAY ZEKA ALANINDA ÇALIŞMA YAPACAK KİŞİLERE YOL GÖSTERİCİ OLMASI</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149443" y="742950"/>
            <a:ext cx="3989115"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 İŞ AKIŞI</a:t>
            </a:r>
          </a:p>
        </p:txBody>
      </p:sp>
      <p:sp>
        <p:nvSpPr>
          <p:cNvPr id="5" name="Freeform 5"/>
          <p:cNvSpPr/>
          <p:nvPr/>
        </p:nvSpPr>
        <p:spPr>
          <a:xfrm>
            <a:off x="1028701"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rot="-10800000" flipH="1">
            <a:off x="4203778" y="4796483"/>
            <a:ext cx="3548919" cy="1969650"/>
          </a:xfrm>
          <a:custGeom>
            <a:avLst/>
            <a:gdLst/>
            <a:ahLst/>
            <a:cxnLst/>
            <a:rect l="l" t="t" r="r" b="b"/>
            <a:pathLst>
              <a:path w="3548919" h="1969650">
                <a:moveTo>
                  <a:pt x="3548920" y="0"/>
                </a:moveTo>
                <a:lnTo>
                  <a:pt x="0" y="0"/>
                </a:lnTo>
                <a:lnTo>
                  <a:pt x="0" y="1969650"/>
                </a:lnTo>
                <a:lnTo>
                  <a:pt x="3548920" y="1969650"/>
                </a:lnTo>
                <a:lnTo>
                  <a:pt x="354892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7390506"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8" name="Freeform 8"/>
          <p:cNvSpPr/>
          <p:nvPr/>
        </p:nvSpPr>
        <p:spPr>
          <a:xfrm rot="-10800000" flipH="1">
            <a:off x="10565584" y="4796483"/>
            <a:ext cx="3548919" cy="1969650"/>
          </a:xfrm>
          <a:custGeom>
            <a:avLst/>
            <a:gdLst/>
            <a:ahLst/>
            <a:cxnLst/>
            <a:rect l="l" t="t" r="r" b="b"/>
            <a:pathLst>
              <a:path w="3548919" h="1969650">
                <a:moveTo>
                  <a:pt x="3548919" y="0"/>
                </a:moveTo>
                <a:lnTo>
                  <a:pt x="0" y="0"/>
                </a:lnTo>
                <a:lnTo>
                  <a:pt x="0" y="1969650"/>
                </a:lnTo>
                <a:lnTo>
                  <a:pt x="3548919" y="1969650"/>
                </a:lnTo>
                <a:lnTo>
                  <a:pt x="3548919"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3710381"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 xmlns:asvg="http://schemas.microsoft.com/office/drawing/2016/SVG/main" r:embed="rId4"/>
                </a:ext>
              </a:extLst>
            </a:blip>
            <a:stretch>
              <a:fillRect/>
            </a:stretch>
          </a:blipFill>
        </p:spPr>
      </p:sp>
      <p:grpSp>
        <p:nvGrpSpPr>
          <p:cNvPr id="10" name="Group 10"/>
          <p:cNvGrpSpPr/>
          <p:nvPr/>
        </p:nvGrpSpPr>
        <p:grpSpPr>
          <a:xfrm>
            <a:off x="1597652" y="3229712"/>
            <a:ext cx="2411016" cy="2322847"/>
            <a:chOff x="0" y="0"/>
            <a:chExt cx="635000" cy="611779"/>
          </a:xfrm>
        </p:grpSpPr>
        <p:sp>
          <p:nvSpPr>
            <p:cNvPr id="11" name="Freeform 11"/>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4FCDCC"/>
            </a:solidFill>
          </p:spPr>
        </p:sp>
        <p:sp>
          <p:nvSpPr>
            <p:cNvPr id="12" name="TextBox 12"/>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1.ADIM</a:t>
              </a:r>
            </a:p>
          </p:txBody>
        </p:sp>
      </p:grpSp>
      <p:grpSp>
        <p:nvGrpSpPr>
          <p:cNvPr id="13" name="Group 13"/>
          <p:cNvGrpSpPr/>
          <p:nvPr/>
        </p:nvGrpSpPr>
        <p:grpSpPr>
          <a:xfrm>
            <a:off x="7943198" y="3229712"/>
            <a:ext cx="2411016" cy="2322847"/>
            <a:chOff x="0" y="0"/>
            <a:chExt cx="635000" cy="611779"/>
          </a:xfrm>
        </p:grpSpPr>
        <p:sp>
          <p:nvSpPr>
            <p:cNvPr id="14" name="Freeform 14"/>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37C9EF"/>
            </a:solidFill>
          </p:spPr>
        </p:sp>
        <p:sp>
          <p:nvSpPr>
            <p:cNvPr id="15" name="TextBox 15"/>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3.ADIM</a:t>
              </a:r>
            </a:p>
          </p:txBody>
        </p:sp>
      </p:grpSp>
      <p:grpSp>
        <p:nvGrpSpPr>
          <p:cNvPr id="16" name="Group 16"/>
          <p:cNvGrpSpPr/>
          <p:nvPr/>
        </p:nvGrpSpPr>
        <p:grpSpPr>
          <a:xfrm>
            <a:off x="14279333" y="3229712"/>
            <a:ext cx="2411016" cy="2322847"/>
            <a:chOff x="0" y="0"/>
            <a:chExt cx="635000" cy="611779"/>
          </a:xfrm>
        </p:grpSpPr>
        <p:sp>
          <p:nvSpPr>
            <p:cNvPr id="17" name="Freeform 17"/>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13538A"/>
            </a:solidFill>
          </p:spPr>
        </p:sp>
        <p:sp>
          <p:nvSpPr>
            <p:cNvPr id="18" name="TextBox 18"/>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5.ADIM</a:t>
              </a:r>
            </a:p>
          </p:txBody>
        </p:sp>
      </p:grpSp>
      <p:grpSp>
        <p:nvGrpSpPr>
          <p:cNvPr id="19" name="Group 19"/>
          <p:cNvGrpSpPr/>
          <p:nvPr/>
        </p:nvGrpSpPr>
        <p:grpSpPr>
          <a:xfrm>
            <a:off x="4772730" y="4069369"/>
            <a:ext cx="2411016" cy="2322847"/>
            <a:chOff x="0" y="0"/>
            <a:chExt cx="635000" cy="611779"/>
          </a:xfrm>
        </p:grpSpPr>
        <p:sp>
          <p:nvSpPr>
            <p:cNvPr id="20" name="Freeform 20"/>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18B6B4"/>
            </a:solidFill>
          </p:spPr>
        </p:sp>
        <p:sp>
          <p:nvSpPr>
            <p:cNvPr id="21" name="TextBox 21"/>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2.ADIM</a:t>
              </a:r>
            </a:p>
          </p:txBody>
        </p:sp>
      </p:grpSp>
      <p:grpSp>
        <p:nvGrpSpPr>
          <p:cNvPr id="22" name="Group 22"/>
          <p:cNvGrpSpPr/>
          <p:nvPr/>
        </p:nvGrpSpPr>
        <p:grpSpPr>
          <a:xfrm>
            <a:off x="11118275" y="4069369"/>
            <a:ext cx="2411016" cy="2322847"/>
            <a:chOff x="0" y="0"/>
            <a:chExt cx="635000" cy="611779"/>
          </a:xfrm>
        </p:grpSpPr>
        <p:sp>
          <p:nvSpPr>
            <p:cNvPr id="23" name="Freeform 23"/>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2C92D5"/>
            </a:solidFill>
          </p:spPr>
        </p:sp>
        <p:sp>
          <p:nvSpPr>
            <p:cNvPr id="24" name="TextBox 24"/>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4.ADIM</a:t>
              </a:r>
            </a:p>
          </p:txBody>
        </p:sp>
      </p:grpSp>
      <p:sp>
        <p:nvSpPr>
          <p:cNvPr id="25" name="TextBox 25"/>
          <p:cNvSpPr txBox="1"/>
          <p:nvPr/>
        </p:nvSpPr>
        <p:spPr>
          <a:xfrm>
            <a:off x="1348668" y="5843554"/>
            <a:ext cx="2459485" cy="9055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VERI ÇEKME İŞLEMİ</a:t>
            </a:r>
          </a:p>
        </p:txBody>
      </p:sp>
      <p:sp>
        <p:nvSpPr>
          <p:cNvPr id="26" name="TextBox 26"/>
          <p:cNvSpPr txBox="1"/>
          <p:nvPr/>
        </p:nvSpPr>
        <p:spPr>
          <a:xfrm>
            <a:off x="7550636" y="5724158"/>
            <a:ext cx="3186728" cy="22771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MAKİNE ÖĞRENMESİ ALGORİTMALARIN EĞİTİLMESİ </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7" name="TextBox 27"/>
          <p:cNvSpPr txBox="1"/>
          <p:nvPr/>
        </p:nvSpPr>
        <p:spPr>
          <a:xfrm>
            <a:off x="14485978" y="5843554"/>
            <a:ext cx="3418416" cy="18199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DEĞERLENDİRME VE SONUÇLARIN KARŞILAŞTIRILMASI</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8" name="TextBox 28"/>
          <p:cNvSpPr txBox="1"/>
          <p:nvPr/>
        </p:nvSpPr>
        <p:spPr>
          <a:xfrm>
            <a:off x="4973245" y="2338534"/>
            <a:ext cx="2009987" cy="13627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VERİ ÖN İŞLEME</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9" name="TextBox 29"/>
          <p:cNvSpPr txBox="1"/>
          <p:nvPr/>
        </p:nvSpPr>
        <p:spPr>
          <a:xfrm>
            <a:off x="10388437" y="1534548"/>
            <a:ext cx="3903213" cy="22771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YAPAY SİNİR AĞLARININ VE BÜYÜK VERİ MODELLERİNİN EĞİTİLMESİ</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pic>
        <p:nvPicPr>
          <p:cNvPr id="4" name="Picture 4"/>
          <p:cNvPicPr>
            <a:picLocks noChangeAspect="1"/>
          </p:cNvPicPr>
          <p:nvPr/>
        </p:nvPicPr>
        <p:blipFill>
          <a:blip r:embed="rId3"/>
          <a:stretch>
            <a:fillRect/>
          </a:stretch>
        </p:blipFill>
        <p:spPr>
          <a:xfrm>
            <a:off x="-383593" y="580425"/>
            <a:ext cx="9776911" cy="7433903"/>
          </a:xfrm>
          <a:prstGeom prst="rect">
            <a:avLst/>
          </a:prstGeom>
        </p:spPr>
      </p:pic>
      <p:sp>
        <p:nvSpPr>
          <p:cNvPr id="5" name="Freeform 5"/>
          <p:cNvSpPr/>
          <p:nvPr/>
        </p:nvSpPr>
        <p:spPr>
          <a:xfrm>
            <a:off x="9950277" y="1159180"/>
            <a:ext cx="7099949" cy="6490537"/>
          </a:xfrm>
          <a:custGeom>
            <a:avLst/>
            <a:gdLst/>
            <a:ahLst/>
            <a:cxnLst/>
            <a:rect l="l" t="t" r="r" b="b"/>
            <a:pathLst>
              <a:path w="7099949" h="6490537">
                <a:moveTo>
                  <a:pt x="0" y="0"/>
                </a:moveTo>
                <a:lnTo>
                  <a:pt x="7099950" y="0"/>
                </a:lnTo>
                <a:lnTo>
                  <a:pt x="7099950" y="6490537"/>
                </a:lnTo>
                <a:lnTo>
                  <a:pt x="0" y="64905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TextBox 6"/>
          <p:cNvSpPr txBox="1"/>
          <p:nvPr/>
        </p:nvSpPr>
        <p:spPr>
          <a:xfrm>
            <a:off x="8100678" y="612470"/>
            <a:ext cx="2744316"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VERİ SETİ</a:t>
            </a:r>
          </a:p>
        </p:txBody>
      </p:sp>
      <p:sp>
        <p:nvSpPr>
          <p:cNvPr id="7" name="TextBox 7"/>
          <p:cNvSpPr txBox="1"/>
          <p:nvPr/>
        </p:nvSpPr>
        <p:spPr>
          <a:xfrm>
            <a:off x="10307085" y="3939582"/>
            <a:ext cx="2361678" cy="994410"/>
          </a:xfrm>
          <a:prstGeom prst="rect">
            <a:avLst/>
          </a:prstGeom>
        </p:spPr>
        <p:txBody>
          <a:bodyPr lIns="0" tIns="0" rIns="0" bIns="0" rtlCol="0" anchor="t">
            <a:spAutoFit/>
          </a:bodyPr>
          <a:lstStyle/>
          <a:p>
            <a:pPr algn="ctr">
              <a:lnSpc>
                <a:spcPts val="3783"/>
              </a:lnSpc>
            </a:pPr>
            <a:r>
              <a:rPr lang="en-US" sz="2702">
                <a:solidFill>
                  <a:srgbClr val="004AAD"/>
                </a:solidFill>
                <a:latin typeface="Arial Bold"/>
                <a:ea typeface="Arial Bold"/>
                <a:cs typeface="Arial Bold"/>
                <a:sym typeface="Arial Bold"/>
              </a:rPr>
              <a:t>Sınıflandırılan Duygular</a:t>
            </a:r>
          </a:p>
        </p:txBody>
      </p:sp>
      <p:sp>
        <p:nvSpPr>
          <p:cNvPr id="8" name="TextBox 8"/>
          <p:cNvSpPr txBox="1"/>
          <p:nvPr/>
        </p:nvSpPr>
        <p:spPr>
          <a:xfrm>
            <a:off x="14810074" y="1261818"/>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Öfke</a:t>
            </a:r>
          </a:p>
        </p:txBody>
      </p:sp>
      <p:sp>
        <p:nvSpPr>
          <p:cNvPr id="9" name="TextBox 9"/>
          <p:cNvSpPr txBox="1"/>
          <p:nvPr/>
        </p:nvSpPr>
        <p:spPr>
          <a:xfrm>
            <a:off x="14810074" y="2382112"/>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Üzüntü</a:t>
            </a:r>
          </a:p>
        </p:txBody>
      </p:sp>
      <p:sp>
        <p:nvSpPr>
          <p:cNvPr id="10" name="TextBox 10"/>
          <p:cNvSpPr txBox="1"/>
          <p:nvPr/>
        </p:nvSpPr>
        <p:spPr>
          <a:xfrm>
            <a:off x="14810074" y="3502407"/>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Korku</a:t>
            </a:r>
          </a:p>
        </p:txBody>
      </p:sp>
      <p:sp>
        <p:nvSpPr>
          <p:cNvPr id="11" name="TextBox 11"/>
          <p:cNvSpPr txBox="1"/>
          <p:nvPr/>
        </p:nvSpPr>
        <p:spPr>
          <a:xfrm>
            <a:off x="14810074" y="4622702"/>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Mutluluk</a:t>
            </a:r>
          </a:p>
        </p:txBody>
      </p:sp>
      <p:sp>
        <p:nvSpPr>
          <p:cNvPr id="12" name="TextBox 12"/>
          <p:cNvSpPr txBox="1"/>
          <p:nvPr/>
        </p:nvSpPr>
        <p:spPr>
          <a:xfrm>
            <a:off x="14810074" y="5742996"/>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Şaşkınlık</a:t>
            </a:r>
          </a:p>
        </p:txBody>
      </p:sp>
      <p:sp>
        <p:nvSpPr>
          <p:cNvPr id="13" name="TextBox 13"/>
          <p:cNvSpPr txBox="1"/>
          <p:nvPr/>
        </p:nvSpPr>
        <p:spPr>
          <a:xfrm>
            <a:off x="14758503" y="6891866"/>
            <a:ext cx="2099341" cy="527062"/>
          </a:xfrm>
          <a:prstGeom prst="rect">
            <a:avLst/>
          </a:prstGeom>
        </p:spPr>
        <p:txBody>
          <a:bodyPr lIns="0" tIns="0" rIns="0" bIns="0" rtlCol="0" anchor="t">
            <a:spAutoFit/>
          </a:bodyPr>
          <a:lstStyle/>
          <a:p>
            <a:pPr algn="ctr">
              <a:lnSpc>
                <a:spcPts val="3892"/>
              </a:lnSpc>
            </a:pPr>
            <a:r>
              <a:rPr lang="en-US" sz="2779">
                <a:solidFill>
                  <a:srgbClr val="063A52"/>
                </a:solidFill>
                <a:latin typeface="Arial Bold"/>
                <a:ea typeface="Arial Bold"/>
                <a:cs typeface="Arial Bold"/>
                <a:sym typeface="Arial Bold"/>
              </a:rPr>
              <a:t>Küçümseme</a:t>
            </a:r>
          </a:p>
        </p:txBody>
      </p:sp>
      <p:sp>
        <p:nvSpPr>
          <p:cNvPr id="14" name="TextBox 14"/>
          <p:cNvSpPr txBox="1"/>
          <p:nvPr/>
        </p:nvSpPr>
        <p:spPr>
          <a:xfrm>
            <a:off x="1686371" y="7930515"/>
            <a:ext cx="15572929" cy="1327785"/>
          </a:xfrm>
          <a:prstGeom prst="rect">
            <a:avLst/>
          </a:prstGeom>
        </p:spPr>
        <p:txBody>
          <a:bodyPr lIns="0" tIns="0" rIns="0" bIns="0" rtlCol="0" anchor="t">
            <a:spAutoFit/>
          </a:bodyPr>
          <a:lstStyle/>
          <a:p>
            <a:pPr algn="ctr">
              <a:lnSpc>
                <a:spcPts val="5038"/>
              </a:lnSpc>
            </a:pPr>
            <a:r>
              <a:rPr lang="en-US" sz="3599">
                <a:solidFill>
                  <a:srgbClr val="004AAD"/>
                </a:solidFill>
                <a:latin typeface="Arial"/>
                <a:ea typeface="Arial"/>
                <a:cs typeface="Arial"/>
                <a:sym typeface="Arial"/>
              </a:rPr>
              <a:t>Veri Setimizde her duygudan 3000 veri, toplamda 18.000 veri bulunmaktadır</a:t>
            </a:r>
          </a:p>
          <a:p>
            <a:pPr algn="ctr">
              <a:lnSpc>
                <a:spcPts val="5038"/>
              </a:lnSpc>
            </a:pPr>
            <a:endParaRPr lang="en-US" sz="3599">
              <a:solidFill>
                <a:srgbClr val="004AAD"/>
              </a:solidFill>
              <a:latin typeface="Arial"/>
              <a:ea typeface="Arial"/>
              <a:cs typeface="Arial"/>
              <a:sym typeface="Arial"/>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159252" y="742950"/>
            <a:ext cx="5969496"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YÖNTEM VE TEKNİKLER</a:t>
            </a:r>
          </a:p>
        </p:txBody>
      </p:sp>
      <p:sp>
        <p:nvSpPr>
          <p:cNvPr id="5" name="AutoShape 5"/>
          <p:cNvSpPr/>
          <p:nvPr/>
        </p:nvSpPr>
        <p:spPr>
          <a:xfrm>
            <a:off x="1970763" y="2204339"/>
            <a:ext cx="7173237" cy="2974684"/>
          </a:xfrm>
          <a:prstGeom prst="rect">
            <a:avLst/>
          </a:prstGeom>
          <a:solidFill>
            <a:srgbClr val="FFFFFF">
              <a:alpha val="60000"/>
            </a:srgbClr>
          </a:solidFill>
        </p:spPr>
      </p:sp>
      <p:sp>
        <p:nvSpPr>
          <p:cNvPr id="6" name="AutoShape 6"/>
          <p:cNvSpPr/>
          <p:nvPr/>
        </p:nvSpPr>
        <p:spPr>
          <a:xfrm>
            <a:off x="9279986" y="2204339"/>
            <a:ext cx="7173237" cy="2974684"/>
          </a:xfrm>
          <a:prstGeom prst="rect">
            <a:avLst/>
          </a:prstGeom>
          <a:solidFill>
            <a:srgbClr val="FFFFFF">
              <a:alpha val="60000"/>
            </a:srgbClr>
          </a:solidFill>
        </p:spPr>
      </p:sp>
      <p:sp>
        <p:nvSpPr>
          <p:cNvPr id="7" name="AutoShape 7"/>
          <p:cNvSpPr/>
          <p:nvPr/>
        </p:nvSpPr>
        <p:spPr>
          <a:xfrm>
            <a:off x="9279986" y="5315008"/>
            <a:ext cx="7173237" cy="2974684"/>
          </a:xfrm>
          <a:prstGeom prst="rect">
            <a:avLst/>
          </a:prstGeom>
          <a:solidFill>
            <a:srgbClr val="FFFFFF">
              <a:alpha val="60000"/>
            </a:srgbClr>
          </a:solidFill>
        </p:spPr>
      </p:sp>
      <p:sp>
        <p:nvSpPr>
          <p:cNvPr id="8" name="AutoShape 8"/>
          <p:cNvSpPr/>
          <p:nvPr/>
        </p:nvSpPr>
        <p:spPr>
          <a:xfrm>
            <a:off x="1970763" y="5315008"/>
            <a:ext cx="7173237" cy="2974684"/>
          </a:xfrm>
          <a:prstGeom prst="rect">
            <a:avLst/>
          </a:prstGeom>
          <a:solidFill>
            <a:srgbClr val="FFFFFF">
              <a:alpha val="60000"/>
            </a:srgbClr>
          </a:solidFill>
        </p:spPr>
      </p:sp>
      <p:sp>
        <p:nvSpPr>
          <p:cNvPr id="9" name="Freeform 9"/>
          <p:cNvSpPr/>
          <p:nvPr/>
        </p:nvSpPr>
        <p:spPr>
          <a:xfrm>
            <a:off x="12547888" y="2599207"/>
            <a:ext cx="637432" cy="637432"/>
          </a:xfrm>
          <a:custGeom>
            <a:avLst/>
            <a:gdLst/>
            <a:ahLst/>
            <a:cxnLst/>
            <a:rect l="l" t="t" r="r" b="b"/>
            <a:pathLst>
              <a:path w="637432" h="637432">
                <a:moveTo>
                  <a:pt x="0" y="0"/>
                </a:moveTo>
                <a:lnTo>
                  <a:pt x="637432" y="0"/>
                </a:lnTo>
                <a:lnTo>
                  <a:pt x="637432" y="637432"/>
                </a:lnTo>
                <a:lnTo>
                  <a:pt x="0" y="637432"/>
                </a:lnTo>
                <a:lnTo>
                  <a:pt x="0" y="0"/>
                </a:lnTo>
                <a:close/>
              </a:path>
            </a:pathLst>
          </a:custGeom>
          <a:blipFill>
            <a:blip r:embed="rId3">
              <a:alphaModFix amt="60000"/>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12547888" y="5709876"/>
            <a:ext cx="637432" cy="637432"/>
          </a:xfrm>
          <a:custGeom>
            <a:avLst/>
            <a:gdLst/>
            <a:ahLst/>
            <a:cxnLst/>
            <a:rect l="l" t="t" r="r" b="b"/>
            <a:pathLst>
              <a:path w="637432" h="637432">
                <a:moveTo>
                  <a:pt x="0" y="0"/>
                </a:moveTo>
                <a:lnTo>
                  <a:pt x="637432" y="0"/>
                </a:lnTo>
                <a:lnTo>
                  <a:pt x="637432" y="637432"/>
                </a:lnTo>
                <a:lnTo>
                  <a:pt x="0" y="637432"/>
                </a:lnTo>
                <a:lnTo>
                  <a:pt x="0" y="0"/>
                </a:lnTo>
                <a:close/>
              </a:path>
            </a:pathLst>
          </a:custGeom>
          <a:blipFill>
            <a:blip r:embed="rId3">
              <a:alphaModFix amt="60000"/>
              <a:extLst>
                <a:ext uri="{96DAC541-7B7A-43D3-8B79-37D633B846F1}">
                  <asvg:svgBlip xmlns="" xmlns:asvg="http://schemas.microsoft.com/office/drawing/2016/SVG/main" r:embed="rId4"/>
                </a:ext>
              </a:extLst>
            </a:blip>
            <a:stretch>
              <a:fillRect/>
            </a:stretch>
          </a:blipFill>
        </p:spPr>
      </p:sp>
      <p:sp>
        <p:nvSpPr>
          <p:cNvPr id="11" name="TextBox 11"/>
          <p:cNvSpPr txBox="1"/>
          <p:nvPr/>
        </p:nvSpPr>
        <p:spPr>
          <a:xfrm>
            <a:off x="1630383" y="2262361"/>
            <a:ext cx="2879219" cy="505942"/>
          </a:xfrm>
          <a:prstGeom prst="rect">
            <a:avLst/>
          </a:prstGeom>
        </p:spPr>
        <p:txBody>
          <a:bodyPr lIns="0" tIns="0" rIns="0" bIns="0" rtlCol="0" anchor="t">
            <a:spAutoFit/>
          </a:bodyPr>
          <a:lstStyle/>
          <a:p>
            <a:pPr algn="ctr">
              <a:lnSpc>
                <a:spcPts val="3751"/>
              </a:lnSpc>
            </a:pPr>
            <a:r>
              <a:rPr lang="en-US" sz="2679">
                <a:solidFill>
                  <a:srgbClr val="063A52"/>
                </a:solidFill>
                <a:latin typeface="Arial Bold"/>
                <a:ea typeface="Arial Bold"/>
                <a:cs typeface="Arial Bold"/>
                <a:sym typeface="Arial Bold"/>
              </a:rPr>
              <a:t>1) Veri Seti</a:t>
            </a:r>
          </a:p>
        </p:txBody>
      </p:sp>
      <p:sp>
        <p:nvSpPr>
          <p:cNvPr id="12" name="TextBox 12"/>
          <p:cNvSpPr txBox="1"/>
          <p:nvPr/>
        </p:nvSpPr>
        <p:spPr>
          <a:xfrm>
            <a:off x="3549586" y="3093764"/>
            <a:ext cx="4015590" cy="1327760"/>
          </a:xfrm>
          <a:prstGeom prst="rect">
            <a:avLst/>
          </a:prstGeom>
        </p:spPr>
        <p:txBody>
          <a:bodyPr lIns="0" tIns="0" rIns="0" bIns="0" rtlCol="0" anchor="t">
            <a:spAutoFit/>
          </a:bodyPr>
          <a:lstStyle/>
          <a:p>
            <a:pPr algn="ctr">
              <a:lnSpc>
                <a:spcPts val="5039"/>
              </a:lnSpc>
            </a:pPr>
            <a:r>
              <a:rPr lang="en-US" sz="3599">
                <a:solidFill>
                  <a:srgbClr val="063A52"/>
                </a:solidFill>
                <a:latin typeface="Arial"/>
                <a:ea typeface="Arial"/>
                <a:cs typeface="Arial"/>
                <a:sym typeface="Arial"/>
              </a:rPr>
              <a:t>Youtube ve Hazır Veri Setleri</a:t>
            </a:r>
          </a:p>
        </p:txBody>
      </p:sp>
      <p:sp>
        <p:nvSpPr>
          <p:cNvPr id="13" name="TextBox 13"/>
          <p:cNvSpPr txBox="1"/>
          <p:nvPr/>
        </p:nvSpPr>
        <p:spPr>
          <a:xfrm>
            <a:off x="2101393" y="5401559"/>
            <a:ext cx="2276082" cy="511859"/>
          </a:xfrm>
          <a:prstGeom prst="rect">
            <a:avLst/>
          </a:prstGeom>
        </p:spPr>
        <p:txBody>
          <a:bodyPr lIns="0" tIns="0" rIns="0" bIns="0" rtlCol="0" anchor="t">
            <a:spAutoFit/>
          </a:bodyPr>
          <a:lstStyle/>
          <a:p>
            <a:pPr algn="ctr">
              <a:lnSpc>
                <a:spcPts val="3752"/>
              </a:lnSpc>
            </a:pPr>
            <a:r>
              <a:rPr lang="en-US" sz="2679">
                <a:solidFill>
                  <a:srgbClr val="063A52"/>
                </a:solidFill>
                <a:latin typeface="Arial Bold"/>
                <a:ea typeface="Arial Bold"/>
                <a:cs typeface="Arial Bold"/>
                <a:sym typeface="Arial Bold"/>
              </a:rPr>
              <a:t>2)Ön İşleme </a:t>
            </a:r>
          </a:p>
        </p:txBody>
      </p:sp>
      <p:sp>
        <p:nvSpPr>
          <p:cNvPr id="14" name="TextBox 14"/>
          <p:cNvSpPr txBox="1"/>
          <p:nvPr/>
        </p:nvSpPr>
        <p:spPr>
          <a:xfrm>
            <a:off x="2340960" y="5923817"/>
            <a:ext cx="6669524" cy="2669765"/>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Küçük harfe Dönüştürme</a:t>
            </a:r>
          </a:p>
          <a:p>
            <a:pPr algn="ctr">
              <a:lnSpc>
                <a:spcPts val="3521"/>
              </a:lnSpc>
            </a:pPr>
            <a:r>
              <a:rPr lang="en-US" sz="2515">
                <a:solidFill>
                  <a:srgbClr val="063A52"/>
                </a:solidFill>
                <a:latin typeface="Arial"/>
                <a:ea typeface="Arial"/>
                <a:cs typeface="Arial"/>
                <a:sym typeface="Arial"/>
              </a:rPr>
              <a:t>Stopwords kaldırma</a:t>
            </a:r>
          </a:p>
          <a:p>
            <a:pPr algn="ctr">
              <a:lnSpc>
                <a:spcPts val="3521"/>
              </a:lnSpc>
            </a:pPr>
            <a:r>
              <a:rPr lang="en-US" sz="2515">
                <a:solidFill>
                  <a:srgbClr val="063A52"/>
                </a:solidFill>
                <a:latin typeface="Arial"/>
                <a:ea typeface="Arial"/>
                <a:cs typeface="Arial"/>
                <a:sym typeface="Arial"/>
              </a:rPr>
              <a:t>Emoji kaldırma</a:t>
            </a:r>
          </a:p>
          <a:p>
            <a:pPr algn="ctr">
              <a:lnSpc>
                <a:spcPts val="3521"/>
              </a:lnSpc>
            </a:pPr>
            <a:r>
              <a:rPr lang="en-US" sz="2515">
                <a:solidFill>
                  <a:srgbClr val="063A52"/>
                </a:solidFill>
                <a:latin typeface="Arial"/>
                <a:ea typeface="Arial"/>
                <a:cs typeface="Arial"/>
                <a:sym typeface="Arial"/>
              </a:rPr>
              <a:t>Stemming (Turkish Stemmer)</a:t>
            </a:r>
          </a:p>
          <a:p>
            <a:pPr algn="ctr">
              <a:lnSpc>
                <a:spcPts val="3521"/>
              </a:lnSpc>
            </a:pPr>
            <a:r>
              <a:rPr lang="en-US" sz="2515">
                <a:solidFill>
                  <a:srgbClr val="063A52"/>
                </a:solidFill>
                <a:latin typeface="Arial"/>
                <a:ea typeface="Arial"/>
                <a:cs typeface="Arial"/>
                <a:sym typeface="Arial"/>
              </a:rPr>
              <a:t>Word Embedding (Tf-idf / onehotEncoder)</a:t>
            </a:r>
          </a:p>
          <a:p>
            <a:pPr algn="ctr">
              <a:lnSpc>
                <a:spcPts val="3521"/>
              </a:lnSpc>
            </a:pPr>
            <a:endParaRPr lang="en-US" sz="2515">
              <a:solidFill>
                <a:srgbClr val="063A52"/>
              </a:solidFill>
              <a:latin typeface="Arial"/>
              <a:ea typeface="Arial"/>
              <a:cs typeface="Arial"/>
              <a:sym typeface="Arial"/>
            </a:endParaRPr>
          </a:p>
        </p:txBody>
      </p:sp>
      <p:sp>
        <p:nvSpPr>
          <p:cNvPr id="15" name="TextBox 15"/>
          <p:cNvSpPr txBox="1"/>
          <p:nvPr/>
        </p:nvSpPr>
        <p:spPr>
          <a:xfrm>
            <a:off x="9030788" y="2241676"/>
            <a:ext cx="6331906" cy="490118"/>
          </a:xfrm>
          <a:prstGeom prst="rect">
            <a:avLst/>
          </a:prstGeom>
        </p:spPr>
        <p:txBody>
          <a:bodyPr lIns="0" tIns="0" rIns="0" bIns="0" rtlCol="0" anchor="t">
            <a:spAutoFit/>
          </a:bodyPr>
          <a:lstStyle/>
          <a:p>
            <a:pPr algn="ctr">
              <a:lnSpc>
                <a:spcPts val="3692"/>
              </a:lnSpc>
            </a:pPr>
            <a:r>
              <a:rPr lang="en-US" sz="2637">
                <a:solidFill>
                  <a:srgbClr val="063A52"/>
                </a:solidFill>
                <a:latin typeface="Arial Bold"/>
                <a:ea typeface="Arial Bold"/>
                <a:cs typeface="Arial Bold"/>
                <a:sym typeface="Arial Bold"/>
              </a:rPr>
              <a:t>3)Makine Ögrenimi Algoritmaları:</a:t>
            </a:r>
          </a:p>
        </p:txBody>
      </p:sp>
      <p:sp>
        <p:nvSpPr>
          <p:cNvPr id="16" name="TextBox 16"/>
          <p:cNvSpPr txBox="1"/>
          <p:nvPr/>
        </p:nvSpPr>
        <p:spPr>
          <a:xfrm>
            <a:off x="9531842" y="2596104"/>
            <a:ext cx="6669524" cy="3546065"/>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Support Vector Machine</a:t>
            </a:r>
          </a:p>
          <a:p>
            <a:pPr algn="ctr">
              <a:lnSpc>
                <a:spcPts val="3521"/>
              </a:lnSpc>
            </a:pPr>
            <a:r>
              <a:rPr lang="en-US" sz="2515">
                <a:solidFill>
                  <a:srgbClr val="063A52"/>
                </a:solidFill>
                <a:latin typeface="Arial"/>
                <a:ea typeface="Arial"/>
                <a:cs typeface="Arial"/>
                <a:sym typeface="Arial"/>
              </a:rPr>
              <a:t>Logistic Regression</a:t>
            </a:r>
          </a:p>
          <a:p>
            <a:pPr algn="ctr">
              <a:lnSpc>
                <a:spcPts val="3521"/>
              </a:lnSpc>
            </a:pPr>
            <a:r>
              <a:rPr lang="en-US" sz="2515">
                <a:solidFill>
                  <a:srgbClr val="063A52"/>
                </a:solidFill>
                <a:latin typeface="Arial"/>
                <a:ea typeface="Arial"/>
                <a:cs typeface="Arial"/>
                <a:sym typeface="Arial"/>
              </a:rPr>
              <a:t>Naive Bayes</a:t>
            </a:r>
          </a:p>
          <a:p>
            <a:pPr algn="ctr">
              <a:lnSpc>
                <a:spcPts val="3521"/>
              </a:lnSpc>
            </a:pPr>
            <a:r>
              <a:rPr lang="en-US" sz="2515">
                <a:solidFill>
                  <a:srgbClr val="063A52"/>
                </a:solidFill>
                <a:latin typeface="Arial"/>
                <a:ea typeface="Arial"/>
                <a:cs typeface="Arial"/>
                <a:sym typeface="Arial"/>
              </a:rPr>
              <a:t>Decision Tree</a:t>
            </a:r>
          </a:p>
          <a:p>
            <a:pPr algn="ctr">
              <a:lnSpc>
                <a:spcPts val="3521"/>
              </a:lnSpc>
            </a:pPr>
            <a:r>
              <a:rPr lang="en-US" sz="2515">
                <a:solidFill>
                  <a:srgbClr val="063A52"/>
                </a:solidFill>
                <a:latin typeface="Arial"/>
                <a:ea typeface="Arial"/>
                <a:cs typeface="Arial"/>
                <a:sym typeface="Arial"/>
              </a:rPr>
              <a:t>Random Forest</a:t>
            </a:r>
          </a:p>
          <a:p>
            <a:pPr algn="ctr">
              <a:lnSpc>
                <a:spcPts val="3521"/>
              </a:lnSpc>
            </a:pPr>
            <a:r>
              <a:rPr lang="en-US" sz="2515">
                <a:solidFill>
                  <a:srgbClr val="063A52"/>
                </a:solidFill>
                <a:latin typeface="Arial"/>
                <a:ea typeface="Arial"/>
                <a:cs typeface="Arial"/>
                <a:sym typeface="Arial"/>
              </a:rPr>
              <a:t>LSTM</a:t>
            </a:r>
          </a:p>
          <a:p>
            <a:pPr algn="ctr">
              <a:lnSpc>
                <a:spcPts val="3521"/>
              </a:lnSpc>
            </a:pPr>
            <a:endParaRPr lang="en-US" sz="2515">
              <a:solidFill>
                <a:srgbClr val="063A52"/>
              </a:solidFill>
              <a:latin typeface="Arial"/>
              <a:ea typeface="Arial"/>
              <a:cs typeface="Arial"/>
              <a:sym typeface="Arial"/>
            </a:endParaRPr>
          </a:p>
          <a:p>
            <a:pPr algn="ctr">
              <a:lnSpc>
                <a:spcPts val="3521"/>
              </a:lnSpc>
            </a:pPr>
            <a:endParaRPr lang="en-US" sz="2515">
              <a:solidFill>
                <a:srgbClr val="063A52"/>
              </a:solidFill>
              <a:latin typeface="Arial"/>
              <a:ea typeface="Arial"/>
              <a:cs typeface="Arial"/>
              <a:sym typeface="Arial"/>
            </a:endParaRPr>
          </a:p>
        </p:txBody>
      </p:sp>
      <p:sp>
        <p:nvSpPr>
          <p:cNvPr id="17" name="TextBox 17"/>
          <p:cNvSpPr txBox="1"/>
          <p:nvPr/>
        </p:nvSpPr>
        <p:spPr>
          <a:xfrm>
            <a:off x="9144000" y="5417473"/>
            <a:ext cx="4372521" cy="489556"/>
          </a:xfrm>
          <a:prstGeom prst="rect">
            <a:avLst/>
          </a:prstGeom>
        </p:spPr>
        <p:txBody>
          <a:bodyPr lIns="0" tIns="0" rIns="0" bIns="0" rtlCol="0" anchor="t">
            <a:spAutoFit/>
          </a:bodyPr>
          <a:lstStyle/>
          <a:p>
            <a:pPr algn="ctr">
              <a:lnSpc>
                <a:spcPts val="3690"/>
              </a:lnSpc>
            </a:pPr>
            <a:r>
              <a:rPr lang="en-US" sz="2636">
                <a:solidFill>
                  <a:srgbClr val="063A52"/>
                </a:solidFill>
                <a:latin typeface="Arial Bold"/>
                <a:ea typeface="Arial Bold"/>
                <a:cs typeface="Arial Bold"/>
                <a:sym typeface="Arial Bold"/>
              </a:rPr>
              <a:t>4)Büyük Dil Modelleri:</a:t>
            </a:r>
          </a:p>
        </p:txBody>
      </p:sp>
      <p:sp>
        <p:nvSpPr>
          <p:cNvPr id="18" name="TextBox 18"/>
          <p:cNvSpPr txBox="1"/>
          <p:nvPr/>
        </p:nvSpPr>
        <p:spPr>
          <a:xfrm>
            <a:off x="9531842" y="6033406"/>
            <a:ext cx="6669524" cy="1793464"/>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XLMRoberta</a:t>
            </a:r>
          </a:p>
          <a:p>
            <a:pPr algn="ctr">
              <a:lnSpc>
                <a:spcPts val="3521"/>
              </a:lnSpc>
            </a:pPr>
            <a:r>
              <a:rPr lang="en-US" sz="2515">
                <a:solidFill>
                  <a:srgbClr val="063A52"/>
                </a:solidFill>
                <a:latin typeface="Arial"/>
                <a:ea typeface="Arial"/>
                <a:cs typeface="Arial"/>
                <a:sym typeface="Arial"/>
              </a:rPr>
              <a:t>BertTurk</a:t>
            </a:r>
          </a:p>
          <a:p>
            <a:pPr algn="ctr">
              <a:lnSpc>
                <a:spcPts val="3521"/>
              </a:lnSpc>
            </a:pPr>
            <a:r>
              <a:rPr lang="en-US" sz="2515">
                <a:solidFill>
                  <a:srgbClr val="063A52"/>
                </a:solidFill>
                <a:latin typeface="Arial"/>
                <a:ea typeface="Arial"/>
                <a:cs typeface="Arial"/>
                <a:sym typeface="Arial"/>
              </a:rPr>
              <a:t>Roberta</a:t>
            </a:r>
          </a:p>
          <a:p>
            <a:pPr algn="ctr">
              <a:lnSpc>
                <a:spcPts val="3521"/>
              </a:lnSpc>
            </a:pPr>
            <a:r>
              <a:rPr lang="en-US" sz="2515">
                <a:solidFill>
                  <a:srgbClr val="063A52"/>
                </a:solidFill>
                <a:latin typeface="Arial"/>
                <a:ea typeface="Arial"/>
                <a:cs typeface="Arial"/>
                <a:sym typeface="Arial"/>
              </a:rPr>
              <a:t>Electra</a:t>
            </a: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1050103" y="886264"/>
          <a:ext cx="16187795" cy="8051961"/>
        </p:xfrm>
        <a:graphic>
          <a:graphicData uri="http://schemas.openxmlformats.org/drawingml/2006/table">
            <a:tbl>
              <a:tblPr/>
              <a:tblGrid>
                <a:gridCol w="3237559"/>
                <a:gridCol w="3237559"/>
                <a:gridCol w="3237559"/>
                <a:gridCol w="3237559"/>
                <a:gridCol w="3237559"/>
              </a:tblGrid>
              <a:tr h="987970">
                <a:tc>
                  <a:txBody>
                    <a:bodyPr/>
                    <a:lstStyle/>
                    <a:p>
                      <a:pPr algn="ctr">
                        <a:lnSpc>
                          <a:spcPts val="3219"/>
                        </a:lnSpc>
                        <a:defRPr/>
                      </a:pPr>
                      <a:r>
                        <a:rPr lang="en-US" sz="2299">
                          <a:solidFill>
                            <a:srgbClr val="000000"/>
                          </a:solidFill>
                          <a:latin typeface="Roboto Condensed Bold"/>
                          <a:ea typeface="Roboto Condensed Bold"/>
                          <a:cs typeface="Roboto Condensed Bold"/>
                          <a:sym typeface="Roboto Condensed Bold"/>
                        </a:rPr>
                        <a:t>Metrikler/Algoritmalar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Precision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Recall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1221087">
                <a:tc>
                  <a:txBody>
                    <a:bodyPr/>
                    <a:lstStyle/>
                    <a:p>
                      <a:pPr algn="ctr">
                        <a:lnSpc>
                          <a:spcPts val="2520"/>
                        </a:lnSpc>
                        <a:defRPr/>
                      </a:pPr>
                      <a:r>
                        <a:rPr lang="en-US" sz="1800">
                          <a:solidFill>
                            <a:srgbClr val="000000"/>
                          </a:solidFill>
                          <a:latin typeface="Roboto Condensed"/>
                          <a:ea typeface="Roboto Condensed"/>
                          <a:cs typeface="Roboto Condensed"/>
                          <a:sym typeface="Roboto Condensed"/>
                        </a:rPr>
                        <a:t>Logistic Regression</a:t>
                      </a:r>
                      <a:endParaRPr lang="en-US" sz="1100"/>
                    </a:p>
                    <a:p>
                      <a:pPr algn="ctr">
                        <a:lnSpc>
                          <a:spcPts val="2520"/>
                        </a:lnSpc>
                      </a:pPr>
                      <a:r>
                        <a:rPr lang="en-US" sz="1800">
                          <a:solidFill>
                            <a:srgbClr val="000000"/>
                          </a:solidFill>
                          <a:latin typeface="Roboto Condensed"/>
                          <a:ea typeface="Roboto Condensed"/>
                          <a:cs typeface="Roboto Condensed"/>
                          <a:sym typeface="Roboto Condensed"/>
                        </a:rPr>
                        <a:t> (onehotencoder)</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Roboto Condensed"/>
                          <a:ea typeface="Roboto Condensed"/>
                          <a:cs typeface="Roboto Condensed"/>
                          <a:sym typeface="Roboto Condensed"/>
                        </a:rPr>
                        <a:t>0.8079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0.8051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1309893">
                <a:tc>
                  <a:txBody>
                    <a:bodyPr/>
                    <a:lstStyle/>
                    <a:p>
                      <a:pPr algn="ctr">
                        <a:lnSpc>
                          <a:spcPts val="2520"/>
                        </a:lnSpc>
                        <a:defRPr/>
                      </a:pPr>
                      <a:r>
                        <a:rPr lang="en-US" sz="1800">
                          <a:solidFill>
                            <a:srgbClr val="000000"/>
                          </a:solidFill>
                          <a:latin typeface="Roboto Condensed"/>
                          <a:ea typeface="Roboto Condensed"/>
                          <a:cs typeface="Roboto Condensed"/>
                          <a:sym typeface="Roboto Condensed"/>
                        </a:rPr>
                        <a:t>Naive Bayes</a:t>
                      </a:r>
                      <a:endParaRPr lang="en-US" sz="1100"/>
                    </a:p>
                    <a:p>
                      <a:pPr algn="ctr">
                        <a:lnSpc>
                          <a:spcPts val="2520"/>
                        </a:lnSpc>
                      </a:pPr>
                      <a:r>
                        <a:rPr lang="en-US" sz="1800">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Roboto Condensed"/>
                          <a:ea typeface="Roboto Condensed"/>
                          <a:cs typeface="Roboto Condensed"/>
                          <a:sym typeface="Roboto Condensed"/>
                        </a:rPr>
                        <a:t>0.8113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0.8059</a:t>
                      </a:r>
                      <a:endParaRPr lang="en-US" sz="1100"/>
                    </a:p>
                    <a:p>
                      <a:pPr algn="ctr">
                        <a:lnSpc>
                          <a:spcPts val="2799"/>
                        </a:lnSpc>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0.8128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0.8092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1221087">
                <a:tc>
                  <a:txBody>
                    <a:bodyPr/>
                    <a:lstStyle/>
                    <a:p>
                      <a:pPr algn="ctr">
                        <a:lnSpc>
                          <a:spcPts val="2520"/>
                        </a:lnSpc>
                        <a:defRPr/>
                      </a:pPr>
                      <a:r>
                        <a:rPr lang="en-US" sz="1800">
                          <a:solidFill>
                            <a:srgbClr val="000000"/>
                          </a:solidFill>
                          <a:latin typeface="Roboto Condensed Bold"/>
                          <a:ea typeface="Roboto Condensed Bold"/>
                          <a:cs typeface="Roboto Condensed Bold"/>
                          <a:sym typeface="Roboto Condensed Bold"/>
                        </a:rPr>
                        <a:t>Support Vector Machine</a:t>
                      </a:r>
                      <a:endParaRPr lang="en-US" sz="1100"/>
                    </a:p>
                    <a:p>
                      <a:pPr algn="ctr">
                        <a:lnSpc>
                          <a:spcPts val="2520"/>
                        </a:lnSpc>
                      </a:pPr>
                      <a:r>
                        <a:rPr lang="en-US" sz="1800">
                          <a:solidFill>
                            <a:srgbClr val="000000"/>
                          </a:solidFill>
                          <a:latin typeface="Roboto Condensed Bold"/>
                          <a:ea typeface="Roboto Condensed Bold"/>
                          <a:cs typeface="Roboto Condensed Bold"/>
                          <a:sym typeface="Roboto Condensed Bol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 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1221087">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Decission Tree</a:t>
                      </a:r>
                      <a:endParaRPr lang="en-US" sz="1100"/>
                    </a:p>
                    <a:p>
                      <a:pPr algn="ctr">
                        <a:lnSpc>
                          <a:spcPts val="2519"/>
                        </a:lnSpc>
                      </a:pPr>
                      <a:r>
                        <a:rPr lang="en-US" sz="1799">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0.7015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0.6994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0.7057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0.6999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1154482">
                <a:tc>
                  <a:txBody>
                    <a:bodyPr/>
                    <a:lstStyle/>
                    <a:p>
                      <a:pPr algn="ctr">
                        <a:lnSpc>
                          <a:spcPts val="2100"/>
                        </a:lnSpc>
                        <a:defRPr/>
                      </a:pPr>
                      <a:r>
                        <a:rPr lang="en-US" sz="1500">
                          <a:solidFill>
                            <a:srgbClr val="000000"/>
                          </a:solidFill>
                          <a:latin typeface="Roboto Condensed"/>
                          <a:ea typeface="Roboto Condensed"/>
                          <a:cs typeface="Roboto Condensed"/>
                          <a:sym typeface="Roboto Condensed"/>
                        </a:rPr>
                        <a:t>Random Forest</a:t>
                      </a:r>
                      <a:endParaRPr lang="en-US" sz="1100"/>
                    </a:p>
                    <a:p>
                      <a:pPr algn="ctr">
                        <a:lnSpc>
                          <a:spcPts val="2519"/>
                        </a:lnSpc>
                      </a:pPr>
                      <a:r>
                        <a:rPr lang="en-US" sz="1799">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0.7639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0.7632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0.7623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Roboto Condensed"/>
                          <a:ea typeface="Roboto Condensed"/>
                          <a:cs typeface="Roboto Condensed"/>
                          <a:sym typeface="Roboto Condensed"/>
                        </a:rPr>
                        <a:t>0.7623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36355">
                <a:tc>
                  <a:txBody>
                    <a:bodyPr/>
                    <a:lstStyle/>
                    <a:p>
                      <a:pPr algn="ctr">
                        <a:lnSpc>
                          <a:spcPts val="2100"/>
                        </a:lnSpc>
                        <a:defRPr/>
                      </a:pPr>
                      <a:r>
                        <a:rPr lang="en-US" sz="1500">
                          <a:solidFill>
                            <a:srgbClr val="000000"/>
                          </a:solidFill>
                          <a:latin typeface="Roboto Condensed"/>
                          <a:ea typeface="Roboto Condensed"/>
                          <a:cs typeface="Roboto Condensed"/>
                          <a:sym typeface="Roboto Condensed"/>
                        </a:rPr>
                        <a:t>LSTM (label encoder)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bl>
          </a:graphicData>
        </a:graphic>
      </p:graphicFrame>
      <p:sp>
        <p:nvSpPr>
          <p:cNvPr id="5" name="TextBox 5"/>
          <p:cNvSpPr txBox="1"/>
          <p:nvPr/>
        </p:nvSpPr>
        <p:spPr>
          <a:xfrm>
            <a:off x="4720019" y="53779"/>
            <a:ext cx="8890769"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&lt;MODEL EĞİTİMİ VE DEĞERLENDİRME&gt;</a:t>
            </a: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aphicFrame>
        <p:nvGraphicFramePr>
          <p:cNvPr id="4" name="Table 4"/>
          <p:cNvGraphicFramePr>
            <a:graphicFrameLocks noGrp="1"/>
          </p:cNvGraphicFramePr>
          <p:nvPr/>
        </p:nvGraphicFramePr>
        <p:xfrm>
          <a:off x="2219455" y="1193907"/>
          <a:ext cx="13849090" cy="6848478"/>
        </p:xfrm>
        <a:graphic>
          <a:graphicData uri="http://schemas.openxmlformats.org/drawingml/2006/table">
            <a:tbl>
              <a:tblPr/>
              <a:tblGrid>
                <a:gridCol w="3384127"/>
                <a:gridCol w="3488321"/>
                <a:gridCol w="3488321"/>
                <a:gridCol w="3488321"/>
              </a:tblGrid>
              <a:tr h="948954">
                <a:tc>
                  <a:txBody>
                    <a:bodyPr/>
                    <a:lstStyle/>
                    <a:p>
                      <a:pPr algn="ctr">
                        <a:lnSpc>
                          <a:spcPts val="3079"/>
                        </a:lnSpc>
                        <a:defRPr/>
                      </a:pPr>
                      <a:r>
                        <a:rPr lang="en-US" sz="2199">
                          <a:solidFill>
                            <a:srgbClr val="000000"/>
                          </a:solidFill>
                          <a:latin typeface="Arial Bold"/>
                          <a:ea typeface="Arial Bold"/>
                          <a:cs typeface="Arial Bold"/>
                          <a:sym typeface="Arial Bold"/>
                        </a:rPr>
                        <a:t>XLM ROBERTA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r>
              <a:tr h="983254">
                <a:tc>
                  <a:txBody>
                    <a:bodyPr/>
                    <a:lstStyle/>
                    <a:p>
                      <a:pPr algn="ctr">
                        <a:lnSpc>
                          <a:spcPts val="3359"/>
                        </a:lnSpc>
                        <a:defRPr/>
                      </a:pPr>
                      <a:r>
                        <a:rPr lang="en-US" sz="23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83254">
                <a:tc>
                  <a:txBody>
                    <a:bodyPr/>
                    <a:lstStyle/>
                    <a:p>
                      <a:pPr algn="ctr">
                        <a:lnSpc>
                          <a:spcPts val="3359"/>
                        </a:lnSpc>
                        <a:defRPr/>
                      </a:pPr>
                      <a:r>
                        <a:rPr lang="en-US" sz="23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0.65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83254">
                <a:tc>
                  <a:txBody>
                    <a:bodyPr/>
                    <a:lstStyle/>
                    <a:p>
                      <a:pPr algn="ctr">
                        <a:lnSpc>
                          <a:spcPts val="3359"/>
                        </a:lnSpc>
                        <a:defRPr/>
                      </a:pPr>
                      <a:r>
                        <a:rPr lang="en-US" sz="23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83254">
                <a:tc>
                  <a:txBody>
                    <a:bodyPr/>
                    <a:lstStyle/>
                    <a:p>
                      <a:pPr algn="ctr">
                        <a:lnSpc>
                          <a:spcPts val="3359"/>
                        </a:lnSpc>
                        <a:defRPr/>
                      </a:pPr>
                      <a:r>
                        <a:rPr lang="en-US" sz="23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83254">
                <a:tc>
                  <a:txBody>
                    <a:bodyPr/>
                    <a:lstStyle/>
                    <a:p>
                      <a:pPr algn="ctr">
                        <a:lnSpc>
                          <a:spcPts val="3359"/>
                        </a:lnSpc>
                        <a:defRPr/>
                      </a:pPr>
                      <a:r>
                        <a:rPr lang="en-US" sz="23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0.77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r h="983254">
                <a:tc>
                  <a:txBody>
                    <a:bodyPr/>
                    <a:lstStyle/>
                    <a:p>
                      <a:pPr algn="ctr">
                        <a:lnSpc>
                          <a:spcPts val="3359"/>
                        </a:lnSpc>
                        <a:defRPr/>
                      </a:pPr>
                      <a:r>
                        <a:rPr lang="en-US" sz="23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r>
            </a:tbl>
          </a:graphicData>
        </a:graphic>
      </p:graphicFrame>
      <p:sp>
        <p:nvSpPr>
          <p:cNvPr id="5" name="TextBox 5"/>
          <p:cNvSpPr txBox="1"/>
          <p:nvPr/>
        </p:nvSpPr>
        <p:spPr>
          <a:xfrm>
            <a:off x="4698616" y="196215"/>
            <a:ext cx="8890769"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&lt;MODEL EĞİTİMİ VE DEĞERLENDİRME&gt;</a:t>
            </a:r>
          </a:p>
        </p:txBody>
      </p:sp>
      <p:sp>
        <p:nvSpPr>
          <p:cNvPr id="6" name="TextBox 6"/>
          <p:cNvSpPr txBox="1"/>
          <p:nvPr/>
        </p:nvSpPr>
        <p:spPr>
          <a:xfrm>
            <a:off x="2219455" y="8090007"/>
            <a:ext cx="7146406" cy="533498"/>
          </a:xfrm>
          <a:prstGeom prst="rect">
            <a:avLst/>
          </a:prstGeom>
        </p:spPr>
        <p:txBody>
          <a:bodyPr lIns="0" tIns="0" rIns="0" bIns="0" rtlCol="0" anchor="t">
            <a:spAutoFit/>
          </a:bodyPr>
          <a:lstStyle/>
          <a:p>
            <a:pPr algn="ctr">
              <a:lnSpc>
                <a:spcPts val="3916"/>
              </a:lnSpc>
            </a:pPr>
            <a:r>
              <a:rPr lang="en-US" sz="2797">
                <a:solidFill>
                  <a:srgbClr val="004AAD"/>
                </a:solidFill>
                <a:latin typeface="Arial"/>
                <a:ea typeface="Arial"/>
                <a:cs typeface="Arial"/>
                <a:sym typeface="Arial"/>
              </a:rPr>
              <a:t>Test Verisi Üzerindeki Model Doğruluğu: 0.84</a:t>
            </a: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841</Words>
  <Application>Microsoft Office PowerPoint</Application>
  <PresentationFormat>Özel</PresentationFormat>
  <Paragraphs>262</Paragraphs>
  <Slides>16</Slides>
  <Notes>0</Notes>
  <HiddenSlides>0</HiddenSlides>
  <MMClips>0</MMClips>
  <ScaleCrop>false</ScaleCrop>
  <HeadingPairs>
    <vt:vector size="8" baseType="variant">
      <vt:variant>
        <vt:lpstr>Kullanılan Yazı Tipleri</vt:lpstr>
      </vt:variant>
      <vt:variant>
        <vt:i4>9</vt:i4>
      </vt:variant>
      <vt:variant>
        <vt:lpstr>Tema</vt:lpstr>
      </vt:variant>
      <vt:variant>
        <vt:i4>1</vt:i4>
      </vt:variant>
      <vt:variant>
        <vt:lpstr>Katıştırılmış OLE Hizmet Programları</vt:lpstr>
      </vt:variant>
      <vt:variant>
        <vt:i4>1</vt:i4>
      </vt:variant>
      <vt:variant>
        <vt:lpstr>Slayt Başlıkları</vt:lpstr>
      </vt:variant>
      <vt:variant>
        <vt:i4>16</vt:i4>
      </vt:variant>
    </vt:vector>
  </HeadingPairs>
  <TitlesOfParts>
    <vt:vector size="27" baseType="lpstr">
      <vt:lpstr>Arial</vt:lpstr>
      <vt:lpstr>Roboto Bold</vt:lpstr>
      <vt:lpstr>HK Modular</vt:lpstr>
      <vt:lpstr>Roboto Condensed Bold</vt:lpstr>
      <vt:lpstr>Calibri</vt:lpstr>
      <vt:lpstr>Aileron Bold</vt:lpstr>
      <vt:lpstr>Roboto Condensed</vt:lpstr>
      <vt:lpstr>Arial Bold</vt:lpstr>
      <vt:lpstr>Aileron</vt:lpstr>
      <vt:lpstr>Office Theme</vt:lpstr>
      <vt:lpstr>Paket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&lt;KATEGORİ&gt;</dc:title>
  <dc:creator>Monster</dc:creator>
  <cp:lastModifiedBy>Windows Kullanıcısı</cp:lastModifiedBy>
  <cp:revision>4</cp:revision>
  <dcterms:created xsi:type="dcterms:W3CDTF">2006-08-16T00:00:00Z</dcterms:created>
  <dcterms:modified xsi:type="dcterms:W3CDTF">2024-08-08T23:25:52Z</dcterms:modified>
  <dc:identifier>DAGNRUmdkTY</dc:identifier>
</cp:coreProperties>
</file>